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  <p:sldMasterId id="2147483668" r:id="rId5"/>
  </p:sldMasterIdLst>
  <p:notesMasterIdLst>
    <p:notesMasterId r:id="rId38"/>
  </p:notesMasterIdLst>
  <p:sldIdLst>
    <p:sldId id="288" r:id="rId6"/>
    <p:sldId id="298" r:id="rId7"/>
    <p:sldId id="311" r:id="rId8"/>
    <p:sldId id="344" r:id="rId9"/>
    <p:sldId id="302" r:id="rId10"/>
    <p:sldId id="315" r:id="rId11"/>
    <p:sldId id="350" r:id="rId12"/>
    <p:sldId id="345" r:id="rId13"/>
    <p:sldId id="364" r:id="rId14"/>
    <p:sldId id="351" r:id="rId15"/>
    <p:sldId id="362" r:id="rId16"/>
    <p:sldId id="348" r:id="rId17"/>
    <p:sldId id="352" r:id="rId18"/>
    <p:sldId id="349" r:id="rId19"/>
    <p:sldId id="354" r:id="rId20"/>
    <p:sldId id="355" r:id="rId21"/>
    <p:sldId id="353" r:id="rId22"/>
    <p:sldId id="361" r:id="rId23"/>
    <p:sldId id="303" r:id="rId24"/>
    <p:sldId id="357" r:id="rId25"/>
    <p:sldId id="363" r:id="rId26"/>
    <p:sldId id="359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25" r:id="rId35"/>
    <p:sldId id="343" r:id="rId36"/>
    <p:sldId id="356" r:id="rId3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756FAD-B075-979F-8521-9929A905EB33}" name="Giulia Bertazzini" initials="GB" userId="Giulia Bertazzin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7F"/>
    <a:srgbClr val="4169E1"/>
    <a:srgbClr val="9201DB"/>
    <a:srgbClr val="ED8801"/>
    <a:srgbClr val="C71585"/>
    <a:srgbClr val="228B22"/>
    <a:srgbClr val="E6E3EA"/>
    <a:srgbClr val="C5D8FF"/>
    <a:srgbClr val="E4C1FF"/>
    <a:srgbClr val="B3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>
        <p:scale>
          <a:sx n="110" d="100"/>
          <a:sy n="110" d="100"/>
        </p:scale>
        <p:origin x="84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8/10/relationships/authors" Target="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69159-4415-4104-A338-ADB1F10021B6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0A40-B69D-48EA-8835-9FA8B907E2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662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6171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948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505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609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137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20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4241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7641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13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83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059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2175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56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7983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7338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9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6308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2888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522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6064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737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532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78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7916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72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420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1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42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604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68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46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473D0-9E22-44C4-8304-BE5937C61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DBBCC1-7DED-407E-B0D0-DC52EC463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57252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C37229-3A3A-4F7D-AD4D-15084170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46154F-BA52-4600-AE16-7889CDD87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36528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E547236-8C63-44B3-8D56-0BA3666B1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369120" y="914496"/>
            <a:ext cx="2056320" cy="521910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C7CD6F8-D5F7-44E2-9940-44E5512C7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5841" y="914496"/>
            <a:ext cx="6035040" cy="521910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0145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B3E5-9C71-413A-91F6-A4E978BA7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FC50C7-0925-401D-A8BE-14DC58CCE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2177C-C015-400E-8B8B-60EA4CC4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AFAF9D-6BBA-4DD1-A54B-F974BB4E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E3E2C9-061E-4FFE-B612-6AF80ABF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E783F0-8C4E-4120-B2FB-3431EFFC1349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56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E5927B-5D18-4B19-9AAE-FD9E89AF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825465-7495-42E7-9722-832DD78B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759993-8DEC-4622-ABE3-FFD54395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4C0BC7-6068-44C7-8B40-869B7430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BD9768-C7CF-41F5-B34F-BD8726A0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D6B4DB-B96E-4EE7-8EBB-5FD324C2752C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670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4C058C-5DB2-43C3-9472-BAC09BAC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7DA235-B9F9-4214-87A4-4A73D7BA3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52CBE-E225-4503-82C3-EA41BFB1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1F5A77-E7FE-4236-908A-2E61F2B9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3028B2-6B1B-4E35-A98A-06BD0409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B30DDF-A593-4408-B8B3-26A7D0D077FD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101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073DCE-D238-4420-B163-8242D1F3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D0CF5F-F504-409A-9606-B774859D7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40449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DABEF5-7D83-4022-A18C-6AC39A5F9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680" y="1604329"/>
            <a:ext cx="404640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1A7F1A-F9AC-4BB0-B097-A1B30C2A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9149C6-FEA2-4564-B326-DD34A9FD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8DE732-7A3E-4496-9A21-C9C42C1D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025532-D673-4D68-9DC7-450D5580F48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746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6840-F519-48DC-91B7-86830CEC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CA5BA3-8EEF-4F95-B5EC-A849CE38A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91DE3E-BFB1-4236-BB27-61B2FEFDF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0F2EC9-5C34-4D2B-8305-130CA63C6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688E12F-9D5F-4570-A22D-696E0FB14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B28D4B-EB33-4BC4-99EB-D1AE8528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6D3A77-4123-4813-B63D-61380900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D9386C7-0E12-4C00-A838-2039DE1B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94AB95-66B5-4C31-B0AA-F158EF14FF8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180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0D96C-804D-451C-AB86-DA1AD1A3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3DC3D5-5163-49B5-9EDA-FBD2D20A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B7FA2B7-5D0C-403A-B379-17BD15C4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1E9D09-4130-49C7-8DCC-2254A8F9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DD67AF-1700-44D4-B0F9-64981D226186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0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7D3A38-EC13-4DE1-BBEE-EE7318CF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7A02AA-7A59-45C7-981C-265A8A4F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B09D9C-B8D9-4DBF-B02A-FC1BCBA9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988366-8699-4182-B0DB-5E7D7D6268A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83510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B06C2B-0B17-4F3C-8A29-1BDD5140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07486F-A015-4FB2-8715-6A9B6A4E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FAE8B5-2EAD-4822-AB1B-599DAC5AC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360AF3-E2E7-4A7F-ACA3-4DAACEF3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CB377-DB9E-41D2-9195-E0863047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71DDAA8-ECE2-48AD-B8F1-260A3888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D789B7-50C7-4F5B-8951-33B1DD60E17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286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59E51-460B-4330-AB2D-161EF078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B7D019-03D2-45B8-9659-DD543690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516131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803C9-4CB5-48C0-853D-FD7F89CA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FF25C9F-EDF1-4855-9222-F4C22A73B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7A47D8-4ED4-4B23-A67F-3FAED046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7744C5-9179-4E40-A49B-2135B749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E0DFF2-537F-4C38-B492-53229C83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C651EF-706D-4B20-80C1-7958B9D7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7559A8-1848-4825-AB84-C47D875A4DD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262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C0832-FA67-4E2D-81FE-A0CC2FE7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3F9095-368F-482D-89E2-7D0F56B17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87B032-61B3-4BFE-94F6-082ECD7F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720E88-E319-455E-92F6-97C9C84F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CF9D06-AF02-4447-B0F2-70EA566A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A17A27-2FEC-4D4B-93C5-C3056CFE9C6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359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4BE262A-595B-4725-AA48-B11D43F97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760" y="273629"/>
            <a:ext cx="2056320" cy="530839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5CBD6D-0E1E-4803-8003-BDEF1D8C0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6480" y="273629"/>
            <a:ext cx="6035040" cy="530839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AB0783-1ABD-46BB-A116-222D3B39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4C760F-4A78-454E-915C-2B176BE9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C4C62-6400-4A69-90CA-E2019A3D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59E1A4-47E7-4D1E-B597-751FFBB7802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62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3A91D0-A7E2-44C1-873D-A5C11309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02C05D-324B-4183-A549-F9CE3E73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315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FB324D-8E14-4829-AB6E-4CB97CC0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247AB6-51D6-48DE-99FC-53DC804CA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840" y="2155907"/>
            <a:ext cx="293472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41461B-E6CA-4281-8282-DB37DFD9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68801" y="2155907"/>
            <a:ext cx="29361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82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FC9F3-D7D1-4C8E-BA3E-92115EE5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195907-7E50-4423-BD72-E5AB91A4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AB33A7-1367-49D8-9B73-DB6A17756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126AA70-AB09-4FAC-8197-012CB617B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4C4058-4EB1-4C6E-A4B2-CC893E868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4515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DA51E3-F081-48FD-BD7D-7563BDCD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3851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7423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94EAA-AED1-4A47-AEB5-F34B60DA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E55595-E911-43FF-B425-DBDFF85E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6D2567-35BD-4DFD-B8C3-6E2DF314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2515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2CE04-042D-448E-ADE4-81642489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326F145-3657-4DEB-AF39-121CDC98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C30BF8-90CF-40CD-82B4-00BFEC9E8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6580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32F403C-A604-4B3C-B990-A80E3E077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179855" y="784131"/>
            <a:ext cx="7626276" cy="83276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titolo 2">
            <a:extLst>
              <a:ext uri="{FF2B5EF4-FFF2-40B4-BE49-F238E27FC236}">
                <a16:creationId xmlns:a16="http://schemas.microsoft.com/office/drawing/2014/main" id="{BEE3ECEF-16DF-404B-AFD2-A762CE2D6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257" y="914438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DE4A4B-ABE1-4860-AB04-0551DF694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5931" y="2155464"/>
            <a:ext cx="6008541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CB8B53CF-E601-41B3-8BCC-C948216E01C0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915BFD-F071-47B5-8BB9-72679847BDEC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332ED964-62BA-4BBF-9BB7-E33C4332D771}"/>
              </a:ext>
            </a:extLst>
          </p:cNvPr>
          <p:cNvSpPr/>
          <p:nvPr/>
        </p:nvSpPr>
        <p:spPr>
          <a:xfrm>
            <a:off x="5681990" y="6335757"/>
            <a:ext cx="261240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6DF591-1BD5-4F81-9BC3-9EA155C02BA8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9" name="Connettore diritto 8">
            <a:extLst>
              <a:ext uri="{FF2B5EF4-FFF2-40B4-BE49-F238E27FC236}">
                <a16:creationId xmlns:a16="http://schemas.microsoft.com/office/drawing/2014/main" id="{51709A2D-3E2A-4163-A75C-CA28B7B52282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6429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ctr" rtl="0" hangingPunct="0">
        <a:tabLst/>
        <a:defRPr lang="it-IT" sz="2903" b="1" i="0" u="none" strike="noStrike" kern="1200">
          <a:ln>
            <a:noFill/>
          </a:ln>
          <a:latin typeface="Arial" pitchFamily="34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AD467B-1060-4C5E-93E9-D68EA19CCD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71" y="273352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6779D4-76E9-4C2A-9B24-FE6B441C0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71" y="1604841"/>
            <a:ext cx="8228763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2BDF3C-A7B9-4932-B195-1D0F07285FE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7171" y="6247906"/>
            <a:ext cx="2130093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50A8A5-82BB-4C39-B69F-8F6A15A4BB6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7054" y="6247906"/>
            <a:ext cx="2898142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it-IT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8C8330B8-CF9F-4963-A0BE-FAE7DBDA9DAE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D4A7096-4E52-4679-A0CB-69BDFD67DD1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C7874789-820D-46C6-858E-6BAF19BFC2EE}"/>
              </a:ext>
            </a:extLst>
          </p:cNvPr>
          <p:cNvSpPr/>
          <p:nvPr/>
        </p:nvSpPr>
        <p:spPr>
          <a:xfrm>
            <a:off x="7967849" y="6335757"/>
            <a:ext cx="326551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33609A9-BD7D-4C1A-9EFB-825D190C31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65714" y="6466393"/>
            <a:ext cx="1738558" cy="3265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it-IT" sz="1270" kern="1200">
                <a:solidFill>
                  <a:srgbClr val="FFFFFF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B7B4DF0-B0D8-41FA-B855-596F64B9EC3E}" type="slidenum">
              <a:t>‹N›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08AA3E-37D6-4BED-8DF8-F136535B6A0A}"/>
              </a:ext>
            </a:extLst>
          </p:cNvPr>
          <p:cNvSpPr txBox="1"/>
          <p:nvPr/>
        </p:nvSpPr>
        <p:spPr>
          <a:xfrm>
            <a:off x="6070515" y="130634"/>
            <a:ext cx="2125920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Cooperazione applicativa [e interoperabilità]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30315A-7819-490E-9BFF-F143BE4D7199}"/>
              </a:ext>
            </a:extLst>
          </p:cNvPr>
          <p:cNvSpPr txBox="1"/>
          <p:nvPr/>
        </p:nvSpPr>
        <p:spPr>
          <a:xfrm>
            <a:off x="6945090" y="392228"/>
            <a:ext cx="1225802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23 ottobre 2013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847619-6C6F-46A6-914D-DC3195D2CCE4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13" name="Connettore diritto 12">
            <a:extLst>
              <a:ext uri="{FF2B5EF4-FFF2-40B4-BE49-F238E27FC236}">
                <a16:creationId xmlns:a16="http://schemas.microsoft.com/office/drawing/2014/main" id="{39030501-C7E7-4DD1-A0BE-98D3FA955AD5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5664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rtl="0" hangingPunct="0">
        <a:tabLst/>
        <a:defRPr lang="it-IT" sz="3991" b="0" i="0" u="none" strike="noStrike" kern="1200">
          <a:ln>
            <a:noFill/>
          </a:ln>
          <a:latin typeface="Arial" pitchFamily="18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emf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170781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Valence and </a:t>
            </a:r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Arousal</a:t>
            </a:r>
            <a:endParaRPr lang="it-IT" sz="3600" b="1" dirty="0">
              <a:solidFill>
                <a:srgbClr val="004C7F"/>
              </a:solidFill>
              <a:latin typeface="Arial"/>
              <a:cs typeface="Calibri"/>
            </a:endParaRPr>
          </a:p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Estimation</a:t>
            </a: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 for </a:t>
            </a:r>
          </a:p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Video Events</a:t>
            </a:r>
            <a:endParaRPr lang="it-IT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298468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7 Aprile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95712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pic>
        <p:nvPicPr>
          <p:cNvPr id="4" name="video (1)">
            <a:hlinkClick r:id="" action="ppaction://media"/>
            <a:extLst>
              <a:ext uri="{FF2B5EF4-FFF2-40B4-BE49-F238E27FC236}">
                <a16:creationId xmlns:a16="http://schemas.microsoft.com/office/drawing/2014/main" id="{7E5DC2FB-8F7F-E95D-7C24-C6DD68E22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638" y="2454438"/>
            <a:ext cx="3664248" cy="29313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9BB85C-208C-BD19-E67E-8DBB1A162828}"/>
              </a:ext>
            </a:extLst>
          </p:cNvPr>
          <p:cNvSpPr txBox="1"/>
          <p:nvPr/>
        </p:nvSpPr>
        <p:spPr>
          <a:xfrm>
            <a:off x="1238542" y="5526493"/>
            <a:ext cx="22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</a:rPr>
              <a:t>ORIGINAL RGB VIDEO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14330F-867C-7E9E-BB2F-1C0714F23682}"/>
              </a:ext>
            </a:extLst>
          </p:cNvPr>
          <p:cNvSpPr txBox="1"/>
          <p:nvPr/>
        </p:nvSpPr>
        <p:spPr>
          <a:xfrm>
            <a:off x="5028662" y="5525628"/>
            <a:ext cx="302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</a:rPr>
              <a:t>CROPPED AND ROTATED VIDEO</a:t>
            </a:r>
          </a:p>
        </p:txBody>
      </p:sp>
      <p:pic>
        <p:nvPicPr>
          <p:cNvPr id="16" name="video">
            <a:hlinkClick r:id="" action="ppaction://media"/>
            <a:extLst>
              <a:ext uri="{FF2B5EF4-FFF2-40B4-BE49-F238E27FC236}">
                <a16:creationId xmlns:a16="http://schemas.microsoft.com/office/drawing/2014/main" id="{12AB99C4-B12F-5948-4CB7-69337ED63C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94781" y="3279287"/>
            <a:ext cx="1292288" cy="12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F13D84-BAC5-4AF8-74F2-AADF6414A3BB}"/>
              </a:ext>
            </a:extLst>
          </p:cNvPr>
          <p:cNvSpPr txBox="1"/>
          <p:nvPr/>
        </p:nvSpPr>
        <p:spPr>
          <a:xfrm>
            <a:off x="663186" y="4967313"/>
            <a:ext cx="226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</a:rPr>
              <a:t>CROPPED AND ROTATED UPSAMPLED VIDEO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9FCAC7-12A8-F142-24F4-D0123C1F5394}"/>
              </a:ext>
            </a:extLst>
          </p:cNvPr>
          <p:cNvSpPr txBox="1"/>
          <p:nvPr/>
        </p:nvSpPr>
        <p:spPr>
          <a:xfrm>
            <a:off x="5001151" y="5881618"/>
            <a:ext cx="22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  <a:highlight>
                  <a:srgbClr val="FFFF00"/>
                </a:highlight>
              </a:rPr>
              <a:t>VIDEO EVENT</a:t>
            </a:r>
          </a:p>
        </p:txBody>
      </p:sp>
      <p:pic>
        <p:nvPicPr>
          <p:cNvPr id="7" name="video (3)">
            <a:hlinkClick r:id="" action="ppaction://media"/>
            <a:extLst>
              <a:ext uri="{FF2B5EF4-FFF2-40B4-BE49-F238E27FC236}">
                <a16:creationId xmlns:a16="http://schemas.microsoft.com/office/drawing/2014/main" id="{246A44F6-910D-D588-AC84-649246B00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4373" y="3083177"/>
            <a:ext cx="1403472" cy="14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5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3931282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Aligned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Compressed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/>
              <p:nvPr/>
            </p:nvSpPr>
            <p:spPr>
              <a:xfrm>
                <a:off x="391862" y="1843868"/>
                <a:ext cx="8221162" cy="4829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it-IT" sz="1600" dirty="0"/>
                  <a:t>ACE </a:t>
                </a:r>
                <a:r>
                  <a:rPr lang="it-IT" sz="1600" dirty="0" err="1"/>
                  <a:t>process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comprises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three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main</a:t>
                </a:r>
                <a:r>
                  <a:rPr lang="it-IT" sz="1600" dirty="0"/>
                  <a:t> parts: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u="sng" dirty="0" err="1"/>
                  <a:t>Timestamp</a:t>
                </a:r>
                <a:r>
                  <a:rPr lang="it-IT" sz="1600" b="1" u="sng" dirty="0"/>
                  <a:t> </a:t>
                </a:r>
                <a:r>
                  <a:rPr lang="it-IT" sz="1600" b="1" u="sng" dirty="0" err="1"/>
                  <a:t>Quantization</a:t>
                </a:r>
                <a:r>
                  <a:rPr lang="it-IT" sz="1600" b="1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/>
                  <a:t>Event data are </a:t>
                </a:r>
                <a:r>
                  <a:rPr lang="en-US" sz="1600" dirty="0"/>
                  <a:t>spatial-temporal discrete points </a:t>
                </a:r>
                <a:r>
                  <a:rPr lang="en-US" sz="1600" b="0" i="0" u="none" strike="noStrike" baseline="0" dirty="0"/>
                  <a:t>with an extremely high </a:t>
                </a:r>
                <a:r>
                  <a:rPr lang="it-IT" sz="1600" b="0" i="0" u="none" strike="noStrike" baseline="0" dirty="0" err="1"/>
                  <a:t>temporal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0" i="0" u="none" strike="noStrike" baseline="0" dirty="0" err="1"/>
                  <a:t>resolution</a:t>
                </a:r>
                <a:r>
                  <a:rPr lang="it-IT" sz="1600" dirty="0"/>
                  <a:t> and</a:t>
                </a:r>
                <a:r>
                  <a:rPr lang="it-IT" sz="1600" b="1" i="0" u="none" strike="noStrike" baseline="0" dirty="0"/>
                  <a:t> </a:t>
                </a:r>
                <a:r>
                  <a:rPr lang="en-US" sz="1600" b="0" i="0" u="none" strike="noStrike" baseline="0" dirty="0"/>
                  <a:t>can be</a:t>
                </a:r>
                <a:r>
                  <a:rPr lang="en-US" sz="1600" dirty="0"/>
                  <a:t> </a:t>
                </a:r>
                <a:r>
                  <a:rPr lang="en-US" sz="1600" b="0" i="0" u="none" strike="noStrike" baseline="0" dirty="0"/>
                  <a:t>represented as a tensor of shape </a:t>
                </a:r>
                <a14:m>
                  <m:oMath xmlns:m="http://schemas.openxmlformats.org/officeDocument/2006/math"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it-IT" sz="1600" b="1" dirty="0"/>
                  <a:t> </a:t>
                </a:r>
                <a:r>
                  <a:rPr lang="it-IT" sz="1600" dirty="0"/>
                  <a:t>(M </a:t>
                </a:r>
                <a:r>
                  <a:rPr lang="it-IT" sz="1600" dirty="0" err="1"/>
                  <a:t>number</a:t>
                </a:r>
                <a:r>
                  <a:rPr lang="it-IT" sz="1600" dirty="0"/>
                  <a:t> of frame events)</a:t>
                </a:r>
                <a:endParaRPr lang="it-IT" sz="1600" b="1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To reduce the time resolution </a:t>
                </a:r>
                <a14:m>
                  <m:oMath xmlns:m="http://schemas.openxmlformats.org/officeDocument/2006/math">
                    <m:r>
                      <a:rPr lang="it-IT" sz="1600" b="0" i="1" u="none" strike="noStrike" baseline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, we </a:t>
                </a:r>
                <a:r>
                  <a:rPr lang="en-US" sz="1600" b="1" dirty="0"/>
                  <a:t>quantize the timestamps </a:t>
                </a:r>
                <a:r>
                  <a:rPr lang="en-US" sz="1600" dirty="0"/>
                  <a:t>into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bins, obtaining a tensor of shape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it-IT" sz="1600" b="1" dirty="0"/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u="sng" dirty="0" err="1">
                    <a:highlight>
                      <a:srgbClr val="FFFF00"/>
                    </a:highlight>
                  </a:rPr>
                  <a:t>Accumulative</a:t>
                </a:r>
                <a:r>
                  <a:rPr lang="it-IT" sz="1600" b="1" u="sng" dirty="0">
                    <a:highlight>
                      <a:srgbClr val="FFFF00"/>
                    </a:highlight>
                  </a:rPr>
                  <a:t> </a:t>
                </a:r>
                <a:r>
                  <a:rPr lang="it-IT" sz="1600" b="1" u="sng" dirty="0" err="1">
                    <a:highlight>
                      <a:srgbClr val="FFFF00"/>
                    </a:highlight>
                  </a:rPr>
                  <a:t>Voxelization</a:t>
                </a:r>
                <a:r>
                  <a:rPr lang="it-IT" sz="1600" b="1" u="sng" dirty="0">
                    <a:highlight>
                      <a:srgbClr val="FFFF00"/>
                    </a:highlight>
                  </a:rPr>
                  <a:t>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/>
                  <a:t>for voxel at the</a:t>
                </a:r>
                <a:r>
                  <a:rPr lang="en-US" sz="1600" b="0" i="0" u="none" strike="noStrik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bin,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row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</a:t>
                </a:r>
                <a:br>
                  <a:rPr lang="en-US" sz="1600" b="0" i="0" u="none" strike="noStrike" baseline="0" dirty="0"/>
                </a:br>
                <a:r>
                  <a:rPr lang="en-US" sz="1600" b="0" i="0" u="none" strike="noStrike" baseline="0" dirty="0"/>
                  <a:t>column, we sum the polarities for all past </a:t>
                </a:r>
                <a:br>
                  <a:rPr lang="en-US" sz="1600" b="0" i="0" u="none" strike="noStrike" baseline="0" dirty="0"/>
                </a:br>
                <a:r>
                  <a:rPr lang="en-US" sz="1600" b="0" i="0" u="none" strike="noStrike" baseline="0" dirty="0"/>
                  <a:t>events on each pixel, </a:t>
                </a:r>
                <a:r>
                  <a:rPr lang="it-IT" sz="1600" b="0" i="0" u="none" strike="noStrike" baseline="0" dirty="0" err="1"/>
                  <a:t>formulated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0" i="0" u="none" strike="noStrike" baseline="0" dirty="0" err="1"/>
                  <a:t>as</a:t>
                </a:r>
                <a:r>
                  <a:rPr lang="it-IT" sz="1600" dirty="0"/>
                  <a:t> </a:t>
                </a:r>
                <a:endParaRPr lang="it-IT" sz="1600" b="1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it-IT" sz="1400" b="1" i="0" u="none" strike="noStrike" baseline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2" y="1843868"/>
                <a:ext cx="8221162" cy="4829271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D7F980A-89E4-1314-1586-6B4EAA2C8B03}"/>
                  </a:ext>
                </a:extLst>
              </p:cNvPr>
              <p:cNvSpPr txBox="1"/>
              <p:nvPr/>
            </p:nvSpPr>
            <p:spPr>
              <a:xfrm>
                <a:off x="342706" y="5966022"/>
                <a:ext cx="5327844" cy="707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u="none" strike="noStrike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𝓥</m:t>
                      </m:r>
                      <m:d>
                        <m:dPr>
                          <m:ctrl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400" b="1" i="1" u="none" strike="noStrike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it-IT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D7F980A-89E4-1314-1586-6B4EAA2C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6" y="5966022"/>
                <a:ext cx="5327844" cy="707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4C201425-E6B7-048E-AAE3-59398ABB8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903" y="4400693"/>
            <a:ext cx="3298513" cy="17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1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3931282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Aligned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Compressed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/>
              <p:nvPr/>
            </p:nvSpPr>
            <p:spPr>
              <a:xfrm>
                <a:off x="457171" y="1872229"/>
                <a:ext cx="8221162" cy="489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u="sng" dirty="0"/>
                  <a:t>Aligned </a:t>
                </a:r>
                <a:r>
                  <a:rPr lang="it-IT" sz="1600" b="1" u="sng" dirty="0" err="1"/>
                  <a:t>Compression</a:t>
                </a:r>
                <a:r>
                  <a:rPr lang="it-IT" sz="1600" b="1" u="sng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 err="1"/>
                  <a:t>Since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would</a:t>
                </a:r>
                <a:r>
                  <a:rPr lang="it-IT" sz="1600" dirty="0"/>
                  <a:t> be </a:t>
                </a:r>
                <a:r>
                  <a:rPr lang="it-IT" sz="1600" dirty="0" err="1"/>
                  <a:t>burdensome</a:t>
                </a:r>
                <a:r>
                  <a:rPr lang="it-IT" sz="1600" dirty="0"/>
                  <a:t> to </a:t>
                </a:r>
                <a:r>
                  <a:rPr lang="it-IT" sz="1600" dirty="0" err="1"/>
                  <a:t>process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all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it-IT" sz="1600" dirty="0"/>
                  <a:t> frames and the </a:t>
                </a:r>
                <a:r>
                  <a:rPr lang="it-IT" sz="1600" dirty="0" err="1"/>
                  <a:t>contents</a:t>
                </a:r>
                <a:r>
                  <a:rPr lang="it-IT" sz="1600" dirty="0"/>
                  <a:t> in </a:t>
                </a:r>
                <a:r>
                  <a:rPr lang="it-IT" sz="1600" dirty="0" err="1"/>
                  <a:t>adjacents</a:t>
                </a:r>
                <a:r>
                  <a:rPr lang="it-IT" sz="1600" dirty="0"/>
                  <a:t> frames </a:t>
                </a:r>
                <a:r>
                  <a:rPr lang="it-IT" sz="1600" dirty="0" err="1"/>
                  <a:t>could</a:t>
                </a:r>
                <a:r>
                  <a:rPr lang="it-IT" sz="1600" dirty="0"/>
                  <a:t> be </a:t>
                </a:r>
                <a:r>
                  <a:rPr lang="it-IT" sz="1600" dirty="0" err="1"/>
                  <a:t>roughly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same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</a:t>
                </a:r>
                <a:r>
                  <a:rPr lang="it-IT" sz="1600" b="1" dirty="0" err="1"/>
                  <a:t>compress</a:t>
                </a:r>
                <a:r>
                  <a:rPr lang="it-IT" sz="1600" b="1" dirty="0"/>
                  <a:t> the </a:t>
                </a:r>
                <a:r>
                  <a:rPr lang="it-IT" sz="1600" b="1" dirty="0" err="1"/>
                  <a:t>voxels</a:t>
                </a:r>
                <a:r>
                  <a:rPr lang="it-IT" sz="1600" b="1" dirty="0"/>
                  <a:t> </a:t>
                </a:r>
                <a:r>
                  <a:rPr lang="it-IT" sz="1600" dirty="0" err="1"/>
                  <a:t>along</a:t>
                </a:r>
                <a:r>
                  <a:rPr lang="it-IT" sz="1600" dirty="0"/>
                  <a:t> </a:t>
                </a:r>
                <a:r>
                  <a:rPr lang="it-IT" sz="1600" dirty="0" err="1"/>
                  <a:t>temporal</a:t>
                </a:r>
                <a:r>
                  <a:rPr lang="it-IT" sz="1600" dirty="0"/>
                  <a:t> </a:t>
                </a:r>
                <a:r>
                  <a:rPr lang="it-IT" sz="1600" dirty="0" err="1"/>
                  <a:t>axis</a:t>
                </a:r>
                <a:r>
                  <a:rPr lang="it-IT" sz="1600" dirty="0"/>
                  <a:t> by </a:t>
                </a:r>
                <a:r>
                  <a:rPr lang="it-IT" sz="1600" dirty="0" err="1"/>
                  <a:t>merging</a:t>
                </a:r>
                <a:r>
                  <a:rPr lang="it-IT" sz="1600" dirty="0"/>
                  <a:t> </a:t>
                </a:r>
                <a:r>
                  <a:rPr lang="it-IT" sz="1600" dirty="0" err="1"/>
                  <a:t>nearby</a:t>
                </a:r>
                <a:r>
                  <a:rPr lang="it-IT" sz="1600" dirty="0"/>
                  <a:t> frames 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/>
                  <a:t>To </a:t>
                </a:r>
                <a:r>
                  <a:rPr lang="it-IT" sz="1600" dirty="0" err="1"/>
                  <a:t>gradually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compress</a:t>
                </a:r>
                <a:r>
                  <a:rPr lang="it-IT" sz="1600" dirty="0"/>
                  <a:t>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it-IT" sz="1600" dirty="0"/>
                  <a:t> </a:t>
                </a:r>
                <a:br>
                  <a:rPr lang="it-IT" sz="1600" dirty="0"/>
                </a:br>
                <a:r>
                  <a:rPr lang="it-IT" sz="1600" dirty="0"/>
                  <a:t>frames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use </a:t>
                </a:r>
                <a:r>
                  <a:rPr lang="it-IT" sz="1600" dirty="0" err="1"/>
                  <a:t>two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stacked</a:t>
                </a:r>
                <a:r>
                  <a:rPr lang="it-IT" sz="1600" dirty="0"/>
                  <a:t> </a:t>
                </a:r>
                <a:br>
                  <a:rPr lang="it-IT" sz="1600" dirty="0"/>
                </a:br>
                <a:r>
                  <a:rPr lang="it-IT" sz="1600" dirty="0"/>
                  <a:t>3D </a:t>
                </a:r>
                <a:r>
                  <a:rPr lang="it-IT" sz="1600" dirty="0" err="1"/>
                  <a:t>Conv</a:t>
                </a:r>
                <a:r>
                  <a:rPr lang="it-IT" sz="1600" dirty="0"/>
                  <a:t> </a:t>
                </a:r>
                <a:r>
                  <a:rPr lang="it-IT" sz="1600" dirty="0" err="1"/>
                  <a:t>Layers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where</a:t>
                </a:r>
                <a:r>
                  <a:rPr lang="it-IT" sz="1600" dirty="0"/>
                  <a:t> in </a:t>
                </a:r>
                <a:r>
                  <a:rPr lang="it-IT" sz="1600" dirty="0" err="1"/>
                  <a:t>each</a:t>
                </a:r>
                <a:r>
                  <a:rPr lang="it-IT" sz="1600" dirty="0"/>
                  <a:t> </a:t>
                </a:r>
                <a:br>
                  <a:rPr lang="it-IT" sz="1600" dirty="0"/>
                </a:br>
                <a:r>
                  <a:rPr lang="it-IT" sz="1600" dirty="0"/>
                  <a:t>step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merge some frames,</a:t>
                </a:r>
                <a:br>
                  <a:rPr lang="it-IT" sz="1600" dirty="0"/>
                </a:br>
                <a:r>
                  <a:rPr lang="it-IT" sz="1600" dirty="0"/>
                  <a:t>with a </a:t>
                </a:r>
                <a:r>
                  <a:rPr lang="it-IT" sz="1600" dirty="0" err="1"/>
                  <a:t>final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compress</a:t>
                </a:r>
                <a:r>
                  <a:rPr lang="it-IT" sz="1600" dirty="0"/>
                  <a:t> ratio </a:t>
                </a:r>
                <a:br>
                  <a:rPr lang="it-IT" sz="1600" dirty="0"/>
                </a:br>
                <a:r>
                  <a:rPr lang="it-IT" sz="1600" dirty="0" err="1"/>
                  <a:t>equals</a:t>
                </a:r>
                <a:r>
                  <a:rPr lang="it-IT" sz="1600" dirty="0"/>
                  <a:t> to G;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 err="1"/>
                  <a:t>We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compress</a:t>
                </a:r>
                <a:r>
                  <a:rPr lang="it-IT" sz="1600" dirty="0"/>
                  <a:t> the input </a:t>
                </a:r>
                <a:r>
                  <a:rPr lang="it-IT" sz="1600" dirty="0" err="1"/>
                  <a:t>tensor</a:t>
                </a:r>
                <a:r>
                  <a:rPr lang="it-IT" sz="1600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it-IT" sz="1600" b="1" dirty="0"/>
                  <a:t> </a:t>
                </a:r>
                <a:r>
                  <a:rPr lang="it-IT" sz="1600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it-IT" sz="1600" dirty="0"/>
                  <a:t>, </a:t>
                </a:r>
                <a:r>
                  <a:rPr lang="it-IT" sz="1600" dirty="0" err="1"/>
                  <a:t>where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sz="1600" b="1" u="sng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872229"/>
                <a:ext cx="8221162" cy="4895443"/>
              </a:xfrm>
              <a:prstGeom prst="rect">
                <a:avLst/>
              </a:prstGeom>
              <a:blipFill>
                <a:blip r:embed="rId3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144BA293-CC24-2AC1-7AEB-C634226E41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0" t="11925" r="2286" b="11698"/>
          <a:stretch/>
        </p:blipFill>
        <p:spPr>
          <a:xfrm>
            <a:off x="4018593" y="3361096"/>
            <a:ext cx="4894241" cy="17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8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/>
              <p:nvPr/>
            </p:nvSpPr>
            <p:spPr>
              <a:xfrm>
                <a:off x="457171" y="1912679"/>
                <a:ext cx="8221162" cy="2282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it-IT" sz="1600" b="1" dirty="0"/>
                  <a:t>BET </a:t>
                </a:r>
                <a:r>
                  <a:rPr lang="it-IT" sz="1600" b="1" dirty="0" err="1"/>
                  <a:t>processes</a:t>
                </a:r>
                <a:r>
                  <a:rPr lang="it-IT" sz="1600" b="1" dirty="0"/>
                  <a:t> the ACE-</a:t>
                </a:r>
                <a:r>
                  <a:rPr lang="it-IT" sz="1600" b="1" dirty="0" err="1"/>
                  <a:t>encoded</a:t>
                </a:r>
                <a:r>
                  <a:rPr lang="it-IT" sz="1600" b="1" dirty="0"/>
                  <a:t> event data </a:t>
                </a:r>
                <a:r>
                  <a:rPr lang="it-IT" sz="1600" dirty="0"/>
                  <a:t>to estimate </a:t>
                </a:r>
                <a:r>
                  <a:rPr lang="it-IT" sz="1600" dirty="0" err="1"/>
                  <a:t>valence</a:t>
                </a:r>
                <a:r>
                  <a:rPr lang="it-IT" sz="1600" dirty="0"/>
                  <a:t> and </a:t>
                </a:r>
                <a:r>
                  <a:rPr lang="it-IT" sz="1600" dirty="0" err="1"/>
                  <a:t>arousal</a:t>
                </a:r>
                <a:r>
                  <a:rPr lang="it-IT" sz="1600" dirty="0"/>
                  <a:t> </a:t>
                </a:r>
                <a:r>
                  <a:rPr lang="it-IT" sz="1600" dirty="0" err="1"/>
                  <a:t>values</a:t>
                </a:r>
                <a:r>
                  <a:rPr lang="it-IT" sz="1600" dirty="0"/>
                  <a:t>. </a:t>
                </a:r>
                <a:br>
                  <a:rPr lang="it-IT" sz="1600" dirty="0"/>
                </a:br>
                <a:r>
                  <a:rPr lang="it-IT" sz="1600" dirty="0" err="1"/>
                  <a:t>It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designed</a:t>
                </a:r>
                <a:r>
                  <a:rPr lang="it-IT" sz="1600" dirty="0"/>
                  <a:t> to be versatile for </a:t>
                </a:r>
                <a:r>
                  <a:rPr lang="it-IT" sz="1600" dirty="0" err="1"/>
                  <a:t>both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static</a:t>
                </a:r>
                <a:r>
                  <a:rPr lang="it-IT" sz="1600" dirty="0"/>
                  <a:t> and </a:t>
                </a:r>
                <a:r>
                  <a:rPr lang="it-IT" sz="1600" dirty="0" err="1"/>
                  <a:t>dynamic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scenes</a:t>
                </a:r>
                <a:r>
                  <a:rPr lang="it-IT" sz="1600" dirty="0"/>
                  <a:t>. 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i="0" u="sng" strike="noStrike" baseline="0" dirty="0"/>
                  <a:t>CNN Encoder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i="0" strike="noStrike" baseline="0" dirty="0" err="1"/>
                  <a:t>We</a:t>
                </a:r>
                <a:r>
                  <a:rPr lang="it-IT" sz="1600" i="0" strike="noStrike" baseline="0" dirty="0"/>
                  <a:t> use a CNN </a:t>
                </a:r>
                <a:r>
                  <a:rPr lang="it-IT" sz="1600" i="0" strike="noStrike" baseline="0" dirty="0" err="1"/>
                  <a:t>backbon</a:t>
                </a:r>
                <a:r>
                  <a:rPr lang="it-IT" sz="1600" dirty="0" err="1"/>
                  <a:t>e</a:t>
                </a:r>
                <a:r>
                  <a:rPr lang="it-IT" sz="1600" dirty="0"/>
                  <a:t> model to </a:t>
                </a:r>
                <a:r>
                  <a:rPr lang="it-IT" sz="1600" dirty="0" err="1"/>
                  <a:t>encode</a:t>
                </a:r>
                <a:r>
                  <a:rPr lang="it-IT" sz="1600" dirty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it-IT" sz="16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ACEs </a:t>
                </a:r>
                <a:r>
                  <a:rPr lang="it-IT" sz="1600" dirty="0" err="1"/>
                  <a:t>into</a:t>
                </a:r>
                <a:r>
                  <a:rPr lang="it-IT" sz="1600" dirty="0"/>
                  <a:t> a </a:t>
                </a:r>
                <a:r>
                  <a:rPr lang="it-IT" sz="1600" dirty="0" err="1"/>
                  <a:t>vector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shape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it-IT" sz="1600" i="0" strike="noStrike" baseline="0" dirty="0"/>
                  <a:t>, </a:t>
                </a:r>
                <a:r>
                  <a:rPr lang="it-IT" sz="1600" i="0" strike="noStrike" baseline="0" dirty="0" err="1"/>
                  <a:t>where</a:t>
                </a:r>
                <a:r>
                  <a:rPr lang="it-IT" sz="1600" i="0" strike="noStrike" baseline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is</a:t>
                </a:r>
                <a:r>
                  <a:rPr lang="it-IT" sz="1600" i="0" strike="noStrike" baseline="0" dirty="0"/>
                  <a:t> the </a:t>
                </a:r>
                <a:r>
                  <a:rPr lang="it-IT" sz="1600" i="0" strike="noStrike" baseline="0" dirty="0" err="1"/>
                  <a:t>number</a:t>
                </a:r>
                <a:r>
                  <a:rPr lang="it-IT" sz="1600" i="0" strike="noStrike" baseline="0" dirty="0"/>
                  <a:t> of output </a:t>
                </a:r>
                <a:r>
                  <a:rPr lang="it-IT" sz="1600" i="0" strike="noStrike" baseline="0" dirty="0" err="1"/>
                  <a:t>channels</a:t>
                </a:r>
                <a:r>
                  <a:rPr lang="it-IT" sz="1600" i="0" strike="noStrike" baseline="0" dirty="0"/>
                  <a:t> of the </a:t>
                </a:r>
                <a:r>
                  <a:rPr lang="it-IT" sz="1600" b="1" i="0" strike="noStrike" baseline="0" dirty="0"/>
                  <a:t>ResNet18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12679"/>
                <a:ext cx="8221162" cy="2282548"/>
              </a:xfrm>
              <a:prstGeom prst="rect">
                <a:avLst/>
              </a:prstGeom>
              <a:blipFill>
                <a:blip r:embed="rId3"/>
                <a:stretch>
                  <a:fillRect l="-445" r="-7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181E8860-8B90-06F3-2323-B2D05B73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1" b="7228"/>
          <a:stretch/>
        </p:blipFill>
        <p:spPr>
          <a:xfrm>
            <a:off x="1188734" y="4103291"/>
            <a:ext cx="6766531" cy="22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63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/>
              <p:nvPr/>
            </p:nvSpPr>
            <p:spPr>
              <a:xfrm>
                <a:off x="457171" y="1912679"/>
                <a:ext cx="8221162" cy="263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i="0" u="sng" strike="noStrike" baseline="0" dirty="0"/>
                  <a:t>Frame </a:t>
                </a:r>
                <a:r>
                  <a:rPr lang="it-IT" sz="1600" b="1" i="0" u="sng" strike="noStrike" baseline="0" dirty="0" err="1"/>
                  <a:t>Branch</a:t>
                </a:r>
                <a:endParaRPr lang="it-IT" sz="1600" b="1" i="0" u="sng" strike="noStrike" baseline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i="0" strike="noStrike" baseline="0" dirty="0"/>
                  <a:t>Frame </a:t>
                </a:r>
                <a:r>
                  <a:rPr lang="it-IT" sz="1600" dirty="0" err="1"/>
                  <a:t>b</a:t>
                </a:r>
                <a:r>
                  <a:rPr lang="it-IT" sz="1600" i="0" strike="noStrike" baseline="0" dirty="0" err="1"/>
                  <a:t>ranch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generates</a:t>
                </a:r>
                <a:r>
                  <a:rPr lang="it-IT" sz="1600" i="0" strike="noStrike" baseline="0" dirty="0"/>
                  <a:t> </a:t>
                </a:r>
                <a:r>
                  <a:rPr lang="it-IT" sz="1600" b="1" i="0" strike="noStrike" baseline="0" dirty="0"/>
                  <a:t>frame-</a:t>
                </a:r>
                <a:r>
                  <a:rPr lang="it-IT" sz="1600" b="1" i="0" strike="noStrike" baseline="0" dirty="0" err="1"/>
                  <a:t>level</a:t>
                </a:r>
                <a:r>
                  <a:rPr lang="it-IT" sz="1600" b="1" i="0" strike="noStrike" baseline="0" dirty="0"/>
                  <a:t> </a:t>
                </a:r>
                <a:r>
                  <a:rPr lang="it-IT" sz="1600" b="1" i="0" strike="noStrike" baseline="0" dirty="0" err="1"/>
                  <a:t>predictions</a:t>
                </a:r>
                <a:r>
                  <a:rPr lang="it-IT" sz="1600" i="0" strike="noStrike" baseline="0" dirty="0"/>
                  <a:t>, i.e</a:t>
                </a:r>
                <a:r>
                  <a:rPr lang="it-IT" sz="1600" dirty="0"/>
                  <a:t>. </a:t>
                </a:r>
                <a:r>
                  <a:rPr lang="it-IT" sz="1600" dirty="0" err="1"/>
                  <a:t>predicitions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based</a:t>
                </a:r>
                <a:r>
                  <a:rPr lang="it-IT" sz="1600" dirty="0"/>
                  <a:t> on </a:t>
                </a:r>
                <a:r>
                  <a:rPr lang="it-IT" sz="1600" dirty="0" err="1"/>
                  <a:t>each</a:t>
                </a:r>
                <a:r>
                  <a:rPr lang="it-IT" sz="1600" dirty="0"/>
                  <a:t> ACE </a:t>
                </a:r>
                <a:r>
                  <a:rPr lang="it-IT" sz="1600" dirty="0" err="1"/>
                  <a:t>encoded</a:t>
                </a:r>
                <a:r>
                  <a:rPr lang="it-IT" sz="1600" dirty="0"/>
                  <a:t> frame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i="0" strike="noStrike" baseline="0" dirty="0" err="1"/>
                  <a:t>We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used</a:t>
                </a:r>
                <a:r>
                  <a:rPr lang="it-IT" sz="1600" i="0" strike="noStrike" baseline="0" dirty="0"/>
                  <a:t> a </a:t>
                </a:r>
                <a:r>
                  <a:rPr lang="it-IT" sz="1600" b="1" i="0" strike="noStrike" baseline="0" dirty="0"/>
                  <a:t>1x1 </a:t>
                </a:r>
                <a:r>
                  <a:rPr lang="it-IT" sz="1600" b="1" i="0" strike="noStrike" baseline="0" dirty="0" err="1"/>
                  <a:t>convolutional</a:t>
                </a:r>
                <a:r>
                  <a:rPr lang="it-IT" sz="1600" b="1" i="0" strike="noStrike" baseline="0" dirty="0"/>
                  <a:t> </a:t>
                </a:r>
                <a:r>
                  <a:rPr lang="it-IT" sz="1600" b="1" i="0" strike="noStrike" baseline="0" dirty="0" err="1"/>
                  <a:t>layer</a:t>
                </a:r>
                <a:r>
                  <a:rPr lang="it-IT" sz="1600" b="1" i="0" strike="noStrike" baseline="0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1" i="0" strike="noStrike" baseline="0" dirty="0"/>
                  <a:t>groups </a:t>
                </a:r>
                <a:r>
                  <a:rPr lang="it-IT" sz="1600" i="0" strike="noStrike" baseline="0" dirty="0" err="1"/>
                  <a:t>as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embedder</a:t>
                </a:r>
                <a:r>
                  <a:rPr lang="it-IT" sz="1600" i="0" strike="noStrike" baseline="0" dirty="0"/>
                  <a:t> to </a:t>
                </a:r>
                <a:r>
                  <a:rPr lang="it-IT" sz="1600" i="0" strike="noStrike" baseline="0" dirty="0" err="1"/>
                  <a:t>parallelize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embedding</a:t>
                </a:r>
                <a:r>
                  <a:rPr lang="it-IT" sz="1600" i="0" strike="noStrike" dirty="0"/>
                  <a:t> </a:t>
                </a:r>
                <a:r>
                  <a:rPr lang="it-IT" sz="1600" i="0" strike="noStrike" dirty="0" err="1"/>
                  <a:t>computation</a:t>
                </a:r>
                <a:r>
                  <a:rPr lang="it-IT" sz="1600" i="0" strike="noStrike" baseline="0" dirty="0"/>
                  <a:t> (</a:t>
                </a:r>
                <a:r>
                  <a:rPr lang="it-IT" sz="1600" i="0" strike="noStrike" baseline="0" dirty="0" err="1"/>
                  <a:t>this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operation</a:t>
                </a:r>
                <a:r>
                  <a:rPr lang="it-IT" sz="1600" i="0" strike="noStrike" dirty="0"/>
                  <a:t> </a:t>
                </a:r>
                <a:r>
                  <a:rPr lang="it-IT" sz="1600" i="0" strike="noStrike" dirty="0" err="1"/>
                  <a:t>is</a:t>
                </a:r>
                <a:r>
                  <a:rPr lang="it-IT" sz="1600" i="0" strike="noStrike" dirty="0"/>
                  <a:t> </a:t>
                </a:r>
                <a:r>
                  <a:rPr lang="it-IT" sz="1600" i="0" strike="noStrike" dirty="0" err="1"/>
                  <a:t>mathematically</a:t>
                </a:r>
                <a:r>
                  <a:rPr lang="it-IT" sz="1600" i="0" strike="noStrike" dirty="0"/>
                  <a:t> </a:t>
                </a:r>
                <a:r>
                  <a:rPr lang="it-IT" sz="1600" i="0" strike="noStrike" dirty="0" err="1"/>
                  <a:t>equivalent</a:t>
                </a:r>
                <a:r>
                  <a:rPr lang="it-IT" sz="1600" i="0" strike="noStrike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0" strike="noStrike" baseline="0" dirty="0" err="1"/>
                  <a:t>fully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connected</a:t>
                </a:r>
                <a:r>
                  <a:rPr lang="it-IT" sz="1600" i="0" strike="noStrike" baseline="0" dirty="0"/>
                  <a:t> </a:t>
                </a:r>
                <a:r>
                  <a:rPr lang="it-IT" sz="1600" i="0" strike="noStrike" baseline="0" dirty="0" err="1"/>
                  <a:t>layers</a:t>
                </a:r>
                <a:r>
                  <a:rPr lang="it-IT" sz="1600" i="0" strike="noStrike" baseline="0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12679"/>
                <a:ext cx="8221162" cy="2639441"/>
              </a:xfrm>
              <a:prstGeom prst="rect">
                <a:avLst/>
              </a:prstGeom>
              <a:blipFill>
                <a:blip r:embed="rId3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7321C68C-C423-771D-FAEE-43EA21094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08" b="331"/>
          <a:stretch/>
        </p:blipFill>
        <p:spPr>
          <a:xfrm>
            <a:off x="1371243" y="4380490"/>
            <a:ext cx="6017871" cy="201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47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/>
              <p:nvPr/>
            </p:nvSpPr>
            <p:spPr>
              <a:xfrm>
                <a:off x="457171" y="1912679"/>
                <a:ext cx="3574898" cy="4906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i="0" u="sng" strike="noStrike" baseline="0" dirty="0"/>
                  <a:t>Video </a:t>
                </a:r>
                <a:r>
                  <a:rPr lang="it-IT" sz="1600" b="1" i="0" u="sng" strike="noStrike" baseline="0" dirty="0" err="1"/>
                  <a:t>Branch</a:t>
                </a:r>
                <a:endParaRPr lang="it-IT" sz="1600" b="1" i="0" u="sng" strike="noStrike" baseline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400" i="0" strike="noStrike" baseline="0" dirty="0" err="1"/>
                  <a:t>Implemented</a:t>
                </a:r>
                <a:r>
                  <a:rPr lang="it-IT" sz="1400" i="0" strike="noStrike" baseline="0" dirty="0"/>
                  <a:t> to make </a:t>
                </a:r>
                <a:r>
                  <a:rPr lang="it-IT" sz="1400" i="0" strike="noStrike" baseline="0" dirty="0" err="1"/>
                  <a:t>temporal</a:t>
                </a:r>
                <a:r>
                  <a:rPr lang="it-IT" sz="1400" i="0" strike="noStrike" baseline="0" dirty="0"/>
                  <a:t> </a:t>
                </a:r>
                <a:r>
                  <a:rPr lang="it-IT" sz="1400" i="0" strike="noStrike" baseline="0" dirty="0" err="1"/>
                  <a:t>based</a:t>
                </a:r>
                <a:r>
                  <a:rPr lang="it-IT" sz="1400" i="0" strike="noStrike" baseline="0" dirty="0"/>
                  <a:t> </a:t>
                </a:r>
                <a:r>
                  <a:rPr lang="it-IT" sz="1400" i="0" strike="noStrike" baseline="0" dirty="0" err="1"/>
                  <a:t>decisions</a:t>
                </a:r>
                <a:r>
                  <a:rPr lang="it-IT" sz="1400" i="0" strike="noStrike" baseline="0" dirty="0"/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400" dirty="0"/>
                  <a:t>Video </a:t>
                </a:r>
                <a:r>
                  <a:rPr lang="it-IT" sz="1400" dirty="0" err="1"/>
                  <a:t>branch</a:t>
                </a:r>
                <a:r>
                  <a:rPr lang="it-IT" sz="1400" dirty="0"/>
                  <a:t> </a:t>
                </a:r>
                <a:r>
                  <a:rPr lang="it-IT" sz="1400" dirty="0" err="1"/>
                  <a:t>processes</a:t>
                </a:r>
                <a:r>
                  <a:rPr lang="it-IT" sz="1400" dirty="0"/>
                  <a:t> the </a:t>
                </a:r>
                <a:r>
                  <a:rPr lang="it-IT" sz="1400" dirty="0" err="1"/>
                  <a:t>encoded</a:t>
                </a:r>
                <a:r>
                  <a:rPr lang="it-IT" sz="1400" dirty="0"/>
                  <a:t> </a:t>
                </a:r>
                <a:r>
                  <a:rPr lang="it-IT" sz="1400" dirty="0" err="1"/>
                  <a:t>ACEs</a:t>
                </a:r>
                <a:r>
                  <a:rPr lang="it-IT" sz="1400" dirty="0"/>
                  <a:t> to generate </a:t>
                </a:r>
                <a:r>
                  <a:rPr lang="it-IT" sz="1400" b="1" dirty="0"/>
                  <a:t>video-</a:t>
                </a:r>
                <a:r>
                  <a:rPr lang="it-IT" sz="1400" b="1" dirty="0" err="1"/>
                  <a:t>level</a:t>
                </a:r>
                <a:r>
                  <a:rPr lang="it-IT" sz="1400" b="1" dirty="0"/>
                  <a:t> </a:t>
                </a:r>
                <a:r>
                  <a:rPr lang="it-IT" sz="1400" b="1" dirty="0" err="1"/>
                  <a:t>predictions</a:t>
                </a:r>
                <a:endParaRPr lang="it-IT" sz="1400" b="1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400" dirty="0" err="1"/>
                  <a:t>Despite</a:t>
                </a:r>
                <a:r>
                  <a:rPr lang="it-IT" sz="1400" dirty="0"/>
                  <a:t> video </a:t>
                </a:r>
                <a:r>
                  <a:rPr lang="it-IT" sz="1400" dirty="0" err="1"/>
                  <a:t>branch</a:t>
                </a:r>
                <a:r>
                  <a:rPr lang="it-IT" sz="1400" dirty="0"/>
                  <a:t> </a:t>
                </a:r>
                <a:r>
                  <a:rPr lang="it-IT" sz="1400" dirty="0" err="1"/>
                  <a:t>processes</a:t>
                </a:r>
                <a:r>
                  <a:rPr lang="it-IT" sz="1400" dirty="0"/>
                  <a:t> </a:t>
                </a:r>
                <a:r>
                  <a:rPr lang="it-IT" sz="1400" dirty="0" err="1"/>
                  <a:t>temporal</a:t>
                </a:r>
                <a:r>
                  <a:rPr lang="it-IT" sz="1400" dirty="0"/>
                  <a:t> </a:t>
                </a:r>
                <a:r>
                  <a:rPr lang="it-IT" sz="1400" dirty="0" err="1"/>
                  <a:t>sequences</a:t>
                </a:r>
                <a:r>
                  <a:rPr lang="it-IT" sz="1400" dirty="0"/>
                  <a:t>, </a:t>
                </a:r>
                <a:r>
                  <a:rPr lang="it-IT" sz="1400" dirty="0" err="1"/>
                  <a:t>we</a:t>
                </a:r>
                <a:r>
                  <a:rPr lang="it-IT" sz="1400" dirty="0"/>
                  <a:t> </a:t>
                </a:r>
                <a:r>
                  <a:rPr lang="it-IT" sz="1400" dirty="0" err="1"/>
                  <a:t>used</a:t>
                </a:r>
                <a:r>
                  <a:rPr lang="it-IT" sz="1400" dirty="0"/>
                  <a:t> Conv1D </a:t>
                </a:r>
                <a:r>
                  <a:rPr lang="it-IT" sz="1400" dirty="0" err="1"/>
                  <a:t>instead</a:t>
                </a:r>
                <a:r>
                  <a:rPr lang="it-IT" sz="1400" dirty="0"/>
                  <a:t> of LSTM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400" dirty="0"/>
                  <a:t>Conv1D can </a:t>
                </a:r>
                <a:r>
                  <a:rPr lang="it-IT" sz="1400" dirty="0" err="1"/>
                  <a:t>achieve</a:t>
                </a:r>
                <a:r>
                  <a:rPr lang="it-IT" sz="1400" dirty="0"/>
                  <a:t> </a:t>
                </a:r>
                <a:r>
                  <a:rPr lang="it-IT" sz="1400" dirty="0" err="1"/>
                  <a:t>similar</a:t>
                </a:r>
                <a:r>
                  <a:rPr lang="it-IT" sz="1400" dirty="0"/>
                  <a:t> </a:t>
                </a:r>
                <a:r>
                  <a:rPr lang="it-IT" sz="1400" dirty="0" err="1"/>
                  <a:t>accuracy</a:t>
                </a:r>
                <a:r>
                  <a:rPr lang="it-IT" sz="1400" dirty="0"/>
                  <a:t> to techniques </a:t>
                </a:r>
                <a:r>
                  <a:rPr lang="it-IT" sz="1400" dirty="0" err="1"/>
                  <a:t>such</a:t>
                </a:r>
                <a:r>
                  <a:rPr lang="it-IT" sz="1400" dirty="0"/>
                  <a:t> </a:t>
                </a:r>
                <a:r>
                  <a:rPr lang="it-IT" sz="1400" dirty="0" err="1"/>
                  <a:t>as</a:t>
                </a:r>
                <a:r>
                  <a:rPr lang="it-IT" sz="1400" dirty="0"/>
                  <a:t> LSTM </a:t>
                </a:r>
                <a:r>
                  <a:rPr lang="it-IT" sz="1400" dirty="0" err="1"/>
                  <a:t>but</a:t>
                </a:r>
                <a:r>
                  <a:rPr lang="it-IT" sz="1400" dirty="0"/>
                  <a:t> with </a:t>
                </a:r>
                <a:r>
                  <a:rPr lang="it-IT" sz="1400" dirty="0" err="1"/>
                  <a:t>much</a:t>
                </a:r>
                <a:r>
                  <a:rPr lang="it-IT" sz="1400" dirty="0"/>
                  <a:t> </a:t>
                </a:r>
                <a:r>
                  <a:rPr lang="it-IT" sz="1400" dirty="0" err="1"/>
                  <a:t>fewer</a:t>
                </a:r>
                <a:r>
                  <a:rPr lang="it-IT" sz="1400" dirty="0"/>
                  <a:t> </a:t>
                </a:r>
                <a:r>
                  <a:rPr lang="it-IT" sz="1400" dirty="0" err="1"/>
                  <a:t>parameters</a:t>
                </a:r>
                <a:r>
                  <a:rPr lang="it-IT" sz="1400" dirty="0"/>
                  <a:t>, </a:t>
                </a:r>
                <a:r>
                  <a:rPr lang="it-IT" sz="1400" dirty="0" err="1"/>
                  <a:t>since</a:t>
                </a:r>
                <a:r>
                  <a:rPr lang="it-IT" sz="1400" dirty="0"/>
                  <a:t> the </a:t>
                </a:r>
                <a:r>
                  <a:rPr lang="it-IT" sz="1400" dirty="0" err="1"/>
                  <a:t>sequence</a:t>
                </a:r>
                <a:r>
                  <a:rPr lang="it-IT" sz="1400" dirty="0"/>
                  <a:t> </a:t>
                </a:r>
                <a:br>
                  <a:rPr lang="it-IT" sz="1400" dirty="0"/>
                </a:br>
                <a:r>
                  <a:rPr lang="it-IT" sz="1400" dirty="0" err="1"/>
                  <a:t>length</a:t>
                </a:r>
                <a:r>
                  <a:rPr lang="it-IT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it-IT" sz="14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4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400" i="0" strike="noStrike" baseline="0" dirty="0" err="1"/>
                  <a:t>is</a:t>
                </a:r>
                <a:r>
                  <a:rPr lang="it-IT" sz="1400" i="0" strike="noStrike" baseline="0" dirty="0"/>
                  <a:t> short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400" b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BF43DF-8CDC-8C9B-D2F5-9AD72F59D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12679"/>
                <a:ext cx="3574898" cy="4906408"/>
              </a:xfrm>
              <a:prstGeom prst="rect">
                <a:avLst/>
              </a:prstGeom>
              <a:blipFill>
                <a:blip r:embed="rId3"/>
                <a:stretch>
                  <a:fillRect l="-683" r="-13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4808053A-1759-BE3E-2FAA-E991289586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7" t="5737"/>
          <a:stretch/>
        </p:blipFill>
        <p:spPr>
          <a:xfrm>
            <a:off x="4216090" y="1912679"/>
            <a:ext cx="4810088" cy="41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390914-6684-EB4C-D6FE-18EC77A11BA6}"/>
              </a:ext>
            </a:extLst>
          </p:cNvPr>
          <p:cNvSpPr txBox="1"/>
          <p:nvPr/>
        </p:nvSpPr>
        <p:spPr>
          <a:xfrm>
            <a:off x="457172" y="1912679"/>
            <a:ext cx="4634151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i="0" u="sng" strike="noStrike" baseline="0" dirty="0" err="1"/>
              <a:t>Result</a:t>
            </a:r>
            <a:r>
              <a:rPr lang="it-IT" sz="1600" b="1" i="0" u="sng" strike="noStrike" baseline="0" dirty="0"/>
              <a:t> </a:t>
            </a:r>
            <a:r>
              <a:rPr lang="it-IT" sz="1600" b="1" i="0" u="sng" strike="noStrike" baseline="0" dirty="0" err="1"/>
              <a:t>synthesis</a:t>
            </a:r>
            <a:endParaRPr lang="it-IT" sz="1600" b="1" i="0" u="sng" strike="noStrike" baseline="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To merge the </a:t>
            </a:r>
            <a:r>
              <a:rPr lang="it-IT" sz="1600" dirty="0" err="1"/>
              <a:t>predictions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from the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branches</a:t>
            </a:r>
            <a:r>
              <a:rPr lang="it-IT" sz="1600" dirty="0"/>
              <a:t>,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simply</a:t>
            </a:r>
            <a:r>
              <a:rPr lang="it-IT" sz="1600" dirty="0"/>
              <a:t> </a:t>
            </a:r>
            <a:r>
              <a:rPr lang="it-IT" sz="1600" dirty="0" err="1"/>
              <a:t>concateneted</a:t>
            </a:r>
            <a:r>
              <a:rPr lang="it-IT" sz="1600" dirty="0"/>
              <a:t> </a:t>
            </a:r>
            <a:r>
              <a:rPr lang="it-IT" sz="1600" dirty="0" err="1"/>
              <a:t>them</a:t>
            </a:r>
            <a:r>
              <a:rPr lang="it-IT" sz="1600" dirty="0"/>
              <a:t> and </a:t>
            </a:r>
            <a:r>
              <a:rPr lang="it-IT" sz="1600" dirty="0" err="1"/>
              <a:t>given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input to a </a:t>
            </a:r>
            <a:r>
              <a:rPr lang="it-IT" sz="1600" b="1" dirty="0" err="1"/>
              <a:t>fully</a:t>
            </a:r>
            <a:r>
              <a:rPr lang="it-IT" sz="1600" b="1" dirty="0"/>
              <a:t> </a:t>
            </a:r>
            <a:r>
              <a:rPr lang="it-IT" sz="1600" b="1" dirty="0" err="1"/>
              <a:t>connected</a:t>
            </a:r>
            <a:r>
              <a:rPr lang="it-IT" sz="1600" b="1" dirty="0"/>
              <a:t> </a:t>
            </a:r>
            <a:r>
              <a:rPr lang="it-IT" sz="1600" b="1" dirty="0" err="1"/>
              <a:t>layer</a:t>
            </a:r>
            <a:endParaRPr lang="it-IT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/>
              <a:t>The </a:t>
            </a:r>
            <a:r>
              <a:rPr lang="it-IT" sz="1600" i="0" strike="noStrike" baseline="0" dirty="0" err="1"/>
              <a:t>fully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connect</a:t>
            </a:r>
            <a:r>
              <a:rPr lang="it-IT" sz="1600" dirty="0" err="1"/>
              <a:t>ed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implements</a:t>
            </a:r>
            <a:r>
              <a:rPr lang="it-IT" sz="1600" dirty="0"/>
              <a:t> a </a:t>
            </a:r>
            <a:r>
              <a:rPr lang="it-IT" sz="1600" b="1" dirty="0" err="1"/>
              <a:t>regression</a:t>
            </a:r>
            <a:r>
              <a:rPr lang="it-IT" sz="1600" dirty="0"/>
              <a:t> to estimate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endParaRPr lang="it-IT" sz="1600" i="0" strike="noStrike" baseline="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AE387E-081F-4005-D664-664462CB6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8" t="3614" r="6345" b="4279"/>
          <a:stretch/>
        </p:blipFill>
        <p:spPr>
          <a:xfrm>
            <a:off x="5739493" y="1110635"/>
            <a:ext cx="2629003" cy="49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1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3F8CB5D-7C91-64B3-906B-281C6DB3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0" y="1977817"/>
            <a:ext cx="8733099" cy="34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99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281973-1264-17A6-B20A-A77D2467280B}"/>
              </a:ext>
            </a:extLst>
          </p:cNvPr>
          <p:cNvSpPr txBox="1"/>
          <p:nvPr/>
        </p:nvSpPr>
        <p:spPr>
          <a:xfrm>
            <a:off x="457171" y="1545803"/>
            <a:ext cx="8461093" cy="23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/>
              <a:t>Executed</a:t>
            </a:r>
            <a:r>
              <a:rPr lang="it-IT" sz="1600" dirty="0"/>
              <a:t> on computer with the following </a:t>
            </a:r>
            <a:r>
              <a:rPr lang="it-IT" sz="1600" dirty="0" err="1"/>
              <a:t>specifics</a:t>
            </a:r>
            <a:r>
              <a:rPr lang="it-IT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OS: Microsoft Windows 10 Pro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CPU: 11° </a:t>
            </a:r>
            <a:r>
              <a:rPr lang="it-IT" sz="1600" b="0" i="0" u="none" strike="noStrike" baseline="0" dirty="0" err="1"/>
              <a:t>Gen</a:t>
            </a:r>
            <a:r>
              <a:rPr lang="it-IT" sz="1600" b="0" i="0" u="none" strike="noStrike" baseline="0" dirty="0"/>
              <a:t> Intel(R) Core(TM) i9-11900KF @3.5GHz(TBoost 5.1GHz) </a:t>
            </a:r>
            <a:r>
              <a:rPr lang="it-IT" sz="1600" b="0" i="0" u="none" strike="noStrike" baseline="0" dirty="0" err="1"/>
              <a:t>Octa</a:t>
            </a:r>
            <a:r>
              <a:rPr lang="it-IT" sz="1600" b="0" i="0" u="none" strike="noStrike" baseline="0" dirty="0"/>
              <a:t>-Core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GPU: </a:t>
            </a:r>
            <a:r>
              <a:rPr lang="it-IT" sz="1600" b="0" i="0" u="none" strike="noStrike" baseline="0" dirty="0" err="1"/>
              <a:t>GeForce</a:t>
            </a:r>
            <a:r>
              <a:rPr lang="it-IT" sz="1600" b="0" i="0" u="none" strike="noStrike" baseline="0" dirty="0"/>
              <a:t> RTX 3070Ti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RAM: 32GB DDR4 @3600 MHz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MOBO: Asus PRIME Z490-A</a:t>
            </a:r>
            <a:endParaRPr lang="it-IT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D48B07-4A22-98EA-9321-7B096D31E5C1}"/>
              </a:ext>
            </a:extLst>
          </p:cNvPr>
          <p:cNvSpPr txBox="1"/>
          <p:nvPr/>
        </p:nvSpPr>
        <p:spPr>
          <a:xfrm>
            <a:off x="457171" y="3857333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E3357B-2362-EA50-145B-476B2A15A79D}"/>
              </a:ext>
            </a:extLst>
          </p:cNvPr>
          <p:cNvSpPr txBox="1"/>
          <p:nvPr/>
        </p:nvSpPr>
        <p:spPr>
          <a:xfrm>
            <a:off x="457171" y="4234721"/>
            <a:ext cx="8461093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Dataset: </a:t>
            </a:r>
            <a:r>
              <a:rPr lang="it-IT" sz="1600" b="1" dirty="0" err="1"/>
              <a:t>half</a:t>
            </a:r>
            <a:r>
              <a:rPr lang="it-IT" sz="1600" b="1" dirty="0"/>
              <a:t> of AFEW-VA dataset </a:t>
            </a:r>
            <a:r>
              <a:rPr lang="it-IT" sz="1600" dirty="0"/>
              <a:t>(300 </a:t>
            </a:r>
            <a:r>
              <a:rPr lang="it-IT" sz="1600" dirty="0" err="1"/>
              <a:t>videos</a:t>
            </a:r>
            <a:r>
              <a:rPr lang="it-IT" sz="1600" dirty="0"/>
              <a:t> in </a:t>
            </a:r>
            <a:r>
              <a:rPr lang="it-IT" sz="1600" dirty="0" err="1"/>
              <a:t>total</a:t>
            </a:r>
            <a:r>
              <a:rPr lang="it-IT" sz="1600" dirty="0"/>
              <a:t>) for </a:t>
            </a:r>
            <a:r>
              <a:rPr lang="it-IT" sz="1600" dirty="0" err="1"/>
              <a:t>memory</a:t>
            </a:r>
            <a:r>
              <a:rPr lang="it-IT" sz="1600" dirty="0"/>
              <a:t> </a:t>
            </a:r>
            <a:r>
              <a:rPr lang="it-IT" sz="1600" dirty="0" err="1"/>
              <a:t>issues</a:t>
            </a:r>
            <a:r>
              <a:rPr lang="it-IT" sz="1600" dirty="0"/>
              <a:t>, </a:t>
            </a:r>
            <a:r>
              <a:rPr lang="it-IT" sz="1600" dirty="0" err="1"/>
              <a:t>splitted</a:t>
            </a:r>
            <a:r>
              <a:rPr lang="it-IT" sz="1600" dirty="0"/>
              <a:t> in 80% for training, 10% for </a:t>
            </a:r>
            <a:r>
              <a:rPr lang="it-IT" sz="1600" dirty="0" err="1"/>
              <a:t>validation</a:t>
            </a:r>
            <a:r>
              <a:rPr lang="it-IT" sz="1600" dirty="0"/>
              <a:t> and 10% for 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Epochs</a:t>
            </a:r>
            <a:r>
              <a:rPr lang="it-IT" sz="1600" dirty="0"/>
              <a:t>: </a:t>
            </a:r>
            <a:r>
              <a:rPr lang="it-IT" sz="1600" b="1" dirty="0"/>
              <a:t>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Batch size: </a:t>
            </a:r>
            <a:r>
              <a:rPr lang="it-IT" sz="1600" b="1" dirty="0"/>
              <a:t>32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Optimizer</a:t>
            </a:r>
            <a:r>
              <a:rPr lang="it-IT" sz="1600" dirty="0"/>
              <a:t>: </a:t>
            </a:r>
            <a:r>
              <a:rPr lang="it-IT" sz="1600" b="1" dirty="0" err="1"/>
              <a:t>AdamW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Different</a:t>
            </a:r>
            <a:r>
              <a:rPr lang="it-IT" sz="1600" b="1" dirty="0"/>
              <a:t> </a:t>
            </a:r>
            <a:r>
              <a:rPr lang="it-IT" sz="1600" b="1" dirty="0" err="1"/>
              <a:t>criterions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87986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Goals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683412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Generate </a:t>
            </a:r>
            <a:r>
              <a:rPr lang="it-IT" sz="1600" b="1" dirty="0"/>
              <a:t>video events from RGB </a:t>
            </a:r>
            <a:r>
              <a:rPr lang="it-IT" sz="1600" b="1" dirty="0" err="1"/>
              <a:t>videos</a:t>
            </a:r>
            <a:r>
              <a:rPr lang="it-IT" sz="1600" dirty="0"/>
              <a:t>, </a:t>
            </a:r>
            <a:r>
              <a:rPr lang="it-IT" sz="1600" dirty="0" err="1"/>
              <a:t>labeled</a:t>
            </a:r>
            <a:r>
              <a:rPr lang="it-IT" sz="1600" dirty="0"/>
              <a:t> with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endParaRPr lang="it-I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Estimate </a:t>
            </a:r>
            <a:r>
              <a:rPr lang="it-IT" sz="1600" b="1" dirty="0" err="1"/>
              <a:t>valence</a:t>
            </a:r>
            <a:r>
              <a:rPr lang="it-IT" sz="1600" b="1" dirty="0"/>
              <a:t> and </a:t>
            </a:r>
            <a:r>
              <a:rPr lang="it-IT" sz="1600" b="1" dirty="0" err="1"/>
              <a:t>arousal</a:t>
            </a:r>
            <a:r>
              <a:rPr lang="it-IT" sz="1600" b="1" dirty="0"/>
              <a:t> </a:t>
            </a:r>
            <a:r>
              <a:rPr lang="it-IT" sz="1600" dirty="0" err="1"/>
              <a:t>values</a:t>
            </a:r>
            <a:r>
              <a:rPr lang="it-IT" sz="1600" dirty="0"/>
              <a:t> on </a:t>
            </a:r>
            <a:r>
              <a:rPr lang="it-IT" sz="1600" b="1" dirty="0"/>
              <a:t>video events</a:t>
            </a:r>
            <a:endParaRPr lang="it-IT" sz="1600" b="1" dirty="0">
              <a:highlight>
                <a:srgbClr val="FFFF00"/>
              </a:highlight>
            </a:endParaRPr>
          </a:p>
        </p:txBody>
      </p:sp>
      <p:pic>
        <p:nvPicPr>
          <p:cNvPr id="7" name="video (1)">
            <a:hlinkClick r:id="" action="ppaction://media"/>
            <a:extLst>
              <a:ext uri="{FF2B5EF4-FFF2-40B4-BE49-F238E27FC236}">
                <a16:creationId xmlns:a16="http://schemas.microsoft.com/office/drawing/2014/main" id="{E61FCF60-1EB2-0842-939F-C1F414C85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033" y="3052837"/>
            <a:ext cx="3575958" cy="2860766"/>
          </a:xfrm>
          <a:prstGeom prst="rect">
            <a:avLst/>
          </a:prstGeom>
        </p:spPr>
      </p:pic>
      <p:pic>
        <p:nvPicPr>
          <p:cNvPr id="8" name="eventSerie (1)">
            <a:hlinkClick r:id="" action="ppaction://media"/>
            <a:extLst>
              <a:ext uri="{FF2B5EF4-FFF2-40B4-BE49-F238E27FC236}">
                <a16:creationId xmlns:a16="http://schemas.microsoft.com/office/drawing/2014/main" id="{8233F74B-42B7-A46C-C3FD-BF6A013B4D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11166" y="2642689"/>
            <a:ext cx="4769275" cy="35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6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Criterion: RMSE (Root-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Mean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Square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Error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5B18262-776D-50D8-AFF0-17615B75DBA9}"/>
              </a:ext>
            </a:extLst>
          </p:cNvPr>
          <p:cNvSpPr txBox="1"/>
          <p:nvPr/>
        </p:nvSpPr>
        <p:spPr>
          <a:xfrm>
            <a:off x="457172" y="1912679"/>
            <a:ext cx="819914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/>
              <a:t>Three </a:t>
            </a:r>
            <a:r>
              <a:rPr lang="it-IT" sz="1600" i="0" strike="noStrike" baseline="0" dirty="0" err="1"/>
              <a:t>experiments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using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</a:t>
            </a:r>
            <a:r>
              <a:rPr lang="it-IT" sz="1600" dirty="0" err="1"/>
              <a:t>g</a:t>
            </a:r>
            <a:r>
              <a:rPr lang="it-IT" sz="1600" dirty="0"/>
              <a:t> the training the </a:t>
            </a:r>
            <a:r>
              <a:rPr lang="it-IT" sz="1600" b="1" i="0" strike="noStrike" baseline="0" dirty="0"/>
              <a:t>RMSE Loss</a:t>
            </a:r>
            <a:r>
              <a:rPr lang="it-IT" sz="1600" i="0" strike="noStrike" baseline="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Without</a:t>
            </a:r>
            <a:r>
              <a:rPr lang="it-IT" sz="1600" dirty="0"/>
              <a:t> voxel </a:t>
            </a:r>
            <a:r>
              <a:rPr lang="it-IT" sz="1600" dirty="0" err="1"/>
              <a:t>accumulation</a:t>
            </a:r>
            <a:r>
              <a:rPr lang="it-IT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highlight>
                  <a:srgbClr val="FFFF00"/>
                </a:highlight>
              </a:rPr>
              <a:t>With voxel </a:t>
            </a:r>
            <a:r>
              <a:rPr lang="it-IT" sz="1600" dirty="0" err="1">
                <a:highlight>
                  <a:srgbClr val="FFFF00"/>
                </a:highlight>
              </a:rPr>
              <a:t>accumulation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at</a:t>
            </a:r>
            <a:r>
              <a:rPr lang="it-IT" sz="1600" dirty="0">
                <a:highlight>
                  <a:srgbClr val="FFFF00"/>
                </a:highlight>
              </a:rPr>
              <a:t> bin-</a:t>
            </a:r>
            <a:r>
              <a:rPr lang="it-IT" sz="1600" dirty="0" err="1">
                <a:highlight>
                  <a:srgbClr val="FFFF00"/>
                </a:highlight>
              </a:rPr>
              <a:t>level</a:t>
            </a:r>
            <a:endParaRPr lang="it-IT" sz="1600" dirty="0">
              <a:highlight>
                <a:srgbClr val="FFFF00"/>
              </a:highlight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highlight>
                  <a:srgbClr val="FFFF00"/>
                </a:highlight>
              </a:rPr>
              <a:t>With </a:t>
            </a:r>
            <a:r>
              <a:rPr lang="it-IT" sz="1600" dirty="0" err="1">
                <a:highlight>
                  <a:srgbClr val="FFFF00"/>
                </a:highlight>
              </a:rPr>
              <a:t>total</a:t>
            </a:r>
            <a:r>
              <a:rPr lang="it-IT" sz="1600" dirty="0">
                <a:highlight>
                  <a:srgbClr val="FFFF00"/>
                </a:highlight>
              </a:rPr>
              <a:t> voxel </a:t>
            </a:r>
            <a:r>
              <a:rPr lang="it-IT" sz="1600" dirty="0" err="1">
                <a:highlight>
                  <a:srgbClr val="FFFF00"/>
                </a:highlight>
              </a:rPr>
              <a:t>accumulation</a:t>
            </a:r>
            <a:endParaRPr lang="it-IT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68504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Criterion: WMSE (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Weighted-Mean-Square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Error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5B18262-776D-50D8-AFF0-17615B75DBA9}"/>
              </a:ext>
            </a:extLst>
          </p:cNvPr>
          <p:cNvSpPr txBox="1"/>
          <p:nvPr/>
        </p:nvSpPr>
        <p:spPr>
          <a:xfrm>
            <a:off x="457172" y="1912679"/>
            <a:ext cx="8199148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Since</a:t>
            </a:r>
            <a:r>
              <a:rPr lang="it-IT" sz="1600" i="0" strike="noStrike" baseline="0" dirty="0"/>
              <a:t> the </a:t>
            </a:r>
            <a:r>
              <a:rPr lang="it-IT" sz="1600" i="0" strike="noStrike" baseline="0" dirty="0" err="1"/>
              <a:t>distribution</a:t>
            </a:r>
            <a:r>
              <a:rPr lang="it-IT" sz="1600" i="0" strike="noStrike" baseline="0" dirty="0"/>
              <a:t> of the data in AFEW-VA </a:t>
            </a:r>
            <a:r>
              <a:rPr lang="it-IT" sz="1600" i="0" strike="noStrike" baseline="0" dirty="0" err="1"/>
              <a:t>is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not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uniform</a:t>
            </a:r>
            <a:r>
              <a:rPr lang="it-IT" sz="1600" dirty="0"/>
              <a:t>,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decided</a:t>
            </a:r>
            <a:r>
              <a:rPr lang="it-IT" sz="1600" dirty="0"/>
              <a:t> to </a:t>
            </a:r>
            <a:r>
              <a:rPr lang="it-IT" sz="1600" dirty="0" err="1"/>
              <a:t>implement</a:t>
            </a:r>
            <a:r>
              <a:rPr lang="it-IT" sz="1600" dirty="0"/>
              <a:t> a </a:t>
            </a:r>
            <a:r>
              <a:rPr lang="it-IT" sz="1600" dirty="0" err="1"/>
              <a:t>weighted</a:t>
            </a:r>
            <a:r>
              <a:rPr lang="it-IT" sz="1600" dirty="0"/>
              <a:t> MSE Loss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criterion</a:t>
            </a:r>
            <a:r>
              <a:rPr lang="it-IT" sz="1600" dirty="0"/>
              <a:t> </a:t>
            </a:r>
            <a:r>
              <a:rPr lang="it-IT" sz="1600" dirty="0" err="1"/>
              <a:t>during</a:t>
            </a:r>
            <a:r>
              <a:rPr lang="it-IT" sz="1600" dirty="0"/>
              <a:t> the training, </a:t>
            </a:r>
            <a:r>
              <a:rPr lang="it-IT" sz="1600" dirty="0">
                <a:highlight>
                  <a:srgbClr val="00FFFF"/>
                </a:highlight>
              </a:rPr>
              <a:t>giving to </a:t>
            </a:r>
            <a:r>
              <a:rPr lang="it-IT" sz="1600" dirty="0" err="1">
                <a:highlight>
                  <a:srgbClr val="00FFFF"/>
                </a:highlight>
              </a:rPr>
              <a:t>each</a:t>
            </a:r>
            <a:r>
              <a:rPr lang="it-IT" sz="1600" dirty="0">
                <a:highlight>
                  <a:srgbClr val="00FFFF"/>
                </a:highlight>
              </a:rPr>
              <a:t> </a:t>
            </a:r>
            <a:r>
              <a:rPr lang="it-IT" sz="1600" dirty="0" err="1">
                <a:highlight>
                  <a:srgbClr val="00FFFF"/>
                </a:highlight>
              </a:rPr>
              <a:t>example</a:t>
            </a:r>
            <a:r>
              <a:rPr lang="it-IT" sz="1600" dirty="0">
                <a:highlight>
                  <a:srgbClr val="00FFFF"/>
                </a:highlight>
              </a:rPr>
              <a:t> a weight </a:t>
            </a:r>
            <a:r>
              <a:rPr lang="it-IT" sz="1600" dirty="0" err="1">
                <a:highlight>
                  <a:srgbClr val="00FFFF"/>
                </a:highlight>
              </a:rPr>
              <a:t>which</a:t>
            </a:r>
            <a:r>
              <a:rPr lang="it-IT" sz="1600" dirty="0">
                <a:highlight>
                  <a:srgbClr val="00FFFF"/>
                </a:highlight>
              </a:rPr>
              <a:t> </a:t>
            </a:r>
            <a:r>
              <a:rPr lang="it-IT" sz="1600" dirty="0" err="1">
                <a:highlight>
                  <a:srgbClr val="00FFFF"/>
                </a:highlight>
              </a:rPr>
              <a:t>is</a:t>
            </a:r>
            <a:r>
              <a:rPr lang="it-IT" sz="1600" dirty="0">
                <a:highlight>
                  <a:srgbClr val="00FFFF"/>
                </a:highlight>
              </a:rPr>
              <a:t> the inverse of the frequency</a:t>
            </a:r>
            <a:endParaRPr lang="it-IT" sz="1600" i="0" strike="noStrike" baseline="0" dirty="0">
              <a:highlight>
                <a:srgbClr val="00FFFF"/>
              </a:highlight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/>
              <a:t>Three </a:t>
            </a:r>
            <a:r>
              <a:rPr lang="it-IT" sz="1600" i="0" strike="noStrike" baseline="0" dirty="0" err="1"/>
              <a:t>experiments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using</a:t>
            </a:r>
            <a:r>
              <a:rPr lang="it-IT" sz="1600" i="0" strike="noStrike" baseline="0" dirty="0"/>
              <a:t> </a:t>
            </a:r>
            <a:r>
              <a:rPr lang="it-IT" sz="1600" b="1" i="0" strike="noStrike" baseline="0" dirty="0"/>
              <a:t>WMSE Loss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Without</a:t>
            </a:r>
            <a:r>
              <a:rPr lang="it-IT" sz="1600" dirty="0"/>
              <a:t> voxel </a:t>
            </a:r>
            <a:r>
              <a:rPr lang="it-IT" sz="1600" dirty="0" err="1"/>
              <a:t>accumulation</a:t>
            </a:r>
            <a:r>
              <a:rPr lang="it-IT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highlight>
                  <a:srgbClr val="FFFF00"/>
                </a:highlight>
              </a:rPr>
              <a:t>With voxel </a:t>
            </a:r>
            <a:r>
              <a:rPr lang="it-IT" sz="1600" dirty="0" err="1">
                <a:highlight>
                  <a:srgbClr val="FFFF00"/>
                </a:highlight>
              </a:rPr>
              <a:t>accumulation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at</a:t>
            </a:r>
            <a:r>
              <a:rPr lang="it-IT" sz="1600" dirty="0">
                <a:highlight>
                  <a:srgbClr val="FFFF00"/>
                </a:highlight>
              </a:rPr>
              <a:t> bin-</a:t>
            </a:r>
            <a:r>
              <a:rPr lang="it-IT" sz="1600" dirty="0" err="1">
                <a:highlight>
                  <a:srgbClr val="FFFF00"/>
                </a:highlight>
              </a:rPr>
              <a:t>level</a:t>
            </a:r>
            <a:endParaRPr lang="it-IT" sz="1600" dirty="0">
              <a:highlight>
                <a:srgbClr val="FFFF00"/>
              </a:highlight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highlight>
                  <a:srgbClr val="FFFF00"/>
                </a:highlight>
              </a:rPr>
              <a:t>With </a:t>
            </a:r>
            <a:r>
              <a:rPr lang="it-IT" sz="1600" dirty="0" err="1">
                <a:highlight>
                  <a:srgbClr val="FFFF00"/>
                </a:highlight>
              </a:rPr>
              <a:t>total</a:t>
            </a:r>
            <a:r>
              <a:rPr lang="it-IT" sz="1600" dirty="0">
                <a:highlight>
                  <a:srgbClr val="FFFF00"/>
                </a:highlight>
              </a:rPr>
              <a:t> voxel </a:t>
            </a:r>
            <a:r>
              <a:rPr lang="it-IT" sz="1600" dirty="0" err="1">
                <a:highlight>
                  <a:srgbClr val="FFFF00"/>
                </a:highlight>
              </a:rPr>
              <a:t>accumulation</a:t>
            </a:r>
            <a:endParaRPr lang="it-IT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2757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RMSE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i="0" strike="noStrike" baseline="0" dirty="0" err="1"/>
              <a:t>Triplet</a:t>
            </a:r>
            <a:r>
              <a:rPr lang="it-IT" sz="1600" b="1" i="0" strike="noStrike" baseline="0" dirty="0"/>
              <a:t> Loss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i="0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900222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RMSE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i="0" strike="noStrike" baseline="0" dirty="0" err="1"/>
              <a:t>Binary</a:t>
            </a:r>
            <a:r>
              <a:rPr lang="it-IT" sz="1600" b="1" i="0" strike="noStrike" baseline="0" dirty="0"/>
              <a:t> Cross </a:t>
            </a:r>
            <a:r>
              <a:rPr lang="it-IT" sz="1600" b="1" i="0" strike="noStrike" baseline="0" dirty="0" err="1"/>
              <a:t>Entropy</a:t>
            </a:r>
            <a:r>
              <a:rPr lang="it-IT" sz="1600" b="1" i="0" strike="noStrike" baseline="0" dirty="0"/>
              <a:t>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i="0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844995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RMSE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dirty="0" err="1"/>
              <a:t>Triplet</a:t>
            </a:r>
            <a:r>
              <a:rPr lang="it-IT" sz="1600" b="1" dirty="0"/>
              <a:t> Loss </a:t>
            </a:r>
            <a:r>
              <a:rPr lang="it-IT" sz="1600" dirty="0"/>
              <a:t>and </a:t>
            </a:r>
            <a:r>
              <a:rPr lang="it-IT" sz="1600" b="1" i="0" strike="noStrike" baseline="0" dirty="0" err="1"/>
              <a:t>Binary</a:t>
            </a:r>
            <a:r>
              <a:rPr lang="it-IT" sz="1600" b="1" i="0" strike="noStrike" baseline="0" dirty="0"/>
              <a:t> Cross </a:t>
            </a:r>
            <a:r>
              <a:rPr lang="it-IT" sz="1600" b="1" i="0" strike="noStrike" baseline="0" dirty="0" err="1"/>
              <a:t>Entropy</a:t>
            </a:r>
            <a:r>
              <a:rPr lang="it-IT" sz="1600" b="1" i="0" strike="noStrike" baseline="0" dirty="0"/>
              <a:t>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i="0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455584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Bin-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level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WMSE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i="0" strike="noStrike" baseline="0" dirty="0" err="1"/>
              <a:t>Triplet</a:t>
            </a:r>
            <a:r>
              <a:rPr lang="it-IT" sz="1600" b="1" i="0" strike="noStrike" baseline="0" dirty="0"/>
              <a:t> Loss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i="0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35837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Bin-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level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WMSE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i="0" strike="noStrike" baseline="0" dirty="0" err="1"/>
              <a:t>Binary</a:t>
            </a:r>
            <a:r>
              <a:rPr lang="it-IT" sz="1600" b="1" i="0" strike="noStrike" baseline="0" dirty="0"/>
              <a:t> Cross </a:t>
            </a:r>
            <a:r>
              <a:rPr lang="it-IT" sz="1600" b="1" i="0" strike="noStrike" baseline="0" dirty="0" err="1"/>
              <a:t>Entropy</a:t>
            </a:r>
            <a:r>
              <a:rPr lang="it-IT" sz="1600" b="1" i="0" strike="noStrike" baseline="0" dirty="0"/>
              <a:t>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</p:txBody>
      </p:sp>
    </p:spTree>
    <p:extLst>
      <p:ext uri="{BB962C8B-B14F-4D97-AF65-F5344CB8AC3E}">
        <p14:creationId xmlns:p14="http://schemas.microsoft.com/office/powerpoint/2010/main" val="1859926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Bin-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level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voxel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accumulation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with WMSE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criterion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B7C11-16D8-48F1-1B85-7AA58CEED49E}"/>
              </a:ext>
            </a:extLst>
          </p:cNvPr>
          <p:cNvSpPr txBox="1"/>
          <p:nvPr/>
        </p:nvSpPr>
        <p:spPr>
          <a:xfrm>
            <a:off x="457172" y="1912679"/>
            <a:ext cx="81991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0" strike="noStrike" baseline="0" dirty="0" err="1"/>
              <a:t>Add</a:t>
            </a:r>
            <a:r>
              <a:rPr lang="it-IT" sz="1600" i="0" strike="noStrike" baseline="0" dirty="0"/>
              <a:t> a </a:t>
            </a:r>
            <a:r>
              <a:rPr lang="it-IT" sz="1600" b="1" dirty="0" err="1"/>
              <a:t>Triplet</a:t>
            </a:r>
            <a:r>
              <a:rPr lang="it-IT" sz="1600" b="1" dirty="0"/>
              <a:t> Loss </a:t>
            </a:r>
            <a:r>
              <a:rPr lang="it-IT" sz="1600" dirty="0"/>
              <a:t>and </a:t>
            </a:r>
            <a:r>
              <a:rPr lang="it-IT" sz="1600" b="1" i="0" strike="noStrike" baseline="0" dirty="0" err="1"/>
              <a:t>Binary</a:t>
            </a:r>
            <a:r>
              <a:rPr lang="it-IT" sz="1600" b="1" i="0" strike="noStrike" baseline="0" dirty="0"/>
              <a:t> Cross </a:t>
            </a:r>
            <a:r>
              <a:rPr lang="it-IT" sz="1600" b="1" i="0" strike="noStrike" baseline="0" dirty="0" err="1"/>
              <a:t>Entropy</a:t>
            </a:r>
            <a:r>
              <a:rPr lang="it-IT" sz="1600" b="1" i="0" strike="noStrike" baseline="0" dirty="0"/>
              <a:t> </a:t>
            </a:r>
            <a:r>
              <a:rPr lang="it-IT" sz="1600" i="0" strike="noStrike" baseline="0" dirty="0" err="1"/>
              <a:t>as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criterion</a:t>
            </a:r>
            <a:r>
              <a:rPr lang="it-IT" sz="1600" i="0" strike="noStrike" baseline="0" dirty="0"/>
              <a:t> </a:t>
            </a:r>
            <a:r>
              <a:rPr lang="it-IT" sz="1600" i="0" strike="noStrike" baseline="0" dirty="0" err="1"/>
              <a:t>during</a:t>
            </a:r>
            <a:r>
              <a:rPr lang="it-IT" sz="1600" i="0" strike="noStrike" baseline="0" dirty="0"/>
              <a:t> the training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i="0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474185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B36B8B-9019-5E91-C0A6-FAC7C160DA95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Comparison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7DBC5A0E-08C6-8A63-EC34-0F8AC3989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296522"/>
              </p:ext>
            </p:extLst>
          </p:nvPr>
        </p:nvGraphicFramePr>
        <p:xfrm>
          <a:off x="605718" y="2438400"/>
          <a:ext cx="7932565" cy="1981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86513">
                  <a:extLst>
                    <a:ext uri="{9D8B030D-6E8A-4147-A177-3AD203B41FA5}">
                      <a16:colId xmlns:a16="http://schemas.microsoft.com/office/drawing/2014/main" val="3936882186"/>
                    </a:ext>
                  </a:extLst>
                </a:gridCol>
                <a:gridCol w="1586513">
                  <a:extLst>
                    <a:ext uri="{9D8B030D-6E8A-4147-A177-3AD203B41FA5}">
                      <a16:colId xmlns:a16="http://schemas.microsoft.com/office/drawing/2014/main" val="3067413574"/>
                    </a:ext>
                  </a:extLst>
                </a:gridCol>
                <a:gridCol w="1586513">
                  <a:extLst>
                    <a:ext uri="{9D8B030D-6E8A-4147-A177-3AD203B41FA5}">
                      <a16:colId xmlns:a16="http://schemas.microsoft.com/office/drawing/2014/main" val="3667027450"/>
                    </a:ext>
                  </a:extLst>
                </a:gridCol>
                <a:gridCol w="1586513">
                  <a:extLst>
                    <a:ext uri="{9D8B030D-6E8A-4147-A177-3AD203B41FA5}">
                      <a16:colId xmlns:a16="http://schemas.microsoft.com/office/drawing/2014/main" val="3864265"/>
                    </a:ext>
                  </a:extLst>
                </a:gridCol>
                <a:gridCol w="1586513">
                  <a:extLst>
                    <a:ext uri="{9D8B030D-6E8A-4147-A177-3AD203B41FA5}">
                      <a16:colId xmlns:a16="http://schemas.microsoft.com/office/drawing/2014/main" val="1511452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Only</a:t>
                      </a:r>
                      <a:r>
                        <a:rPr lang="it-IT" sz="1400" dirty="0"/>
                        <a:t> base </a:t>
                      </a:r>
                      <a:r>
                        <a:rPr lang="it-IT" sz="1400" dirty="0" err="1"/>
                        <a:t>criterion</a:t>
                      </a:r>
                      <a:endParaRPr lang="it-IT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With the </a:t>
                      </a:r>
                      <a:r>
                        <a:rPr lang="it-IT" sz="1400" dirty="0" err="1"/>
                        <a:t>addition</a:t>
                      </a:r>
                      <a:r>
                        <a:rPr lang="it-IT" sz="1400" dirty="0"/>
                        <a:t> of </a:t>
                      </a:r>
                      <a:r>
                        <a:rPr lang="it-IT" sz="1400" dirty="0" err="1"/>
                        <a:t>triplet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loss</a:t>
                      </a:r>
                      <a:endParaRPr lang="it-I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With the </a:t>
                      </a:r>
                      <a:r>
                        <a:rPr lang="it-IT" sz="1400" dirty="0" err="1"/>
                        <a:t>addition</a:t>
                      </a:r>
                      <a:r>
                        <a:rPr lang="it-IT" sz="1400" dirty="0"/>
                        <a:t> of BCE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With the </a:t>
                      </a:r>
                      <a:r>
                        <a:rPr lang="it-IT" sz="1400" dirty="0" err="1"/>
                        <a:t>addition</a:t>
                      </a:r>
                      <a:r>
                        <a:rPr lang="it-IT" sz="1400" dirty="0"/>
                        <a:t> of </a:t>
                      </a:r>
                      <a:r>
                        <a:rPr lang="it-IT" sz="1400" dirty="0" err="1"/>
                        <a:t>both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triplet</a:t>
                      </a:r>
                      <a:r>
                        <a:rPr lang="it-IT" sz="1400" dirty="0"/>
                        <a:t> and BCE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10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RMSE</a:t>
                      </a:r>
                      <a:r>
                        <a:rPr lang="it-IT" sz="1400" dirty="0"/>
                        <a:t> (no voxel </a:t>
                      </a:r>
                      <a:r>
                        <a:rPr lang="it-IT" sz="1400" dirty="0" err="1"/>
                        <a:t>accumulation</a:t>
                      </a:r>
                      <a:r>
                        <a:rPr lang="it-IT" sz="1400" dirty="0"/>
                        <a:t>)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1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WMSE</a:t>
                      </a:r>
                      <a:r>
                        <a:rPr lang="it-IT" sz="1400" dirty="0"/>
                        <a:t> (bin-</a:t>
                      </a:r>
                      <a:r>
                        <a:rPr lang="it-IT" sz="1400" dirty="0" err="1"/>
                        <a:t>level</a:t>
                      </a:r>
                      <a:r>
                        <a:rPr lang="it-IT" sz="1400" dirty="0"/>
                        <a:t> voxel </a:t>
                      </a:r>
                      <a:r>
                        <a:rPr lang="it-IT" sz="1400" dirty="0" err="1"/>
                        <a:t>accumulation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09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58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Qualitative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9447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694432E-A6B2-0EF5-BEE9-DF0DA7A391B3}"/>
                  </a:ext>
                </a:extLst>
              </p:cNvPr>
              <p:cNvSpPr txBox="1"/>
              <p:nvPr/>
            </p:nvSpPr>
            <p:spPr>
              <a:xfrm>
                <a:off x="457171" y="1979271"/>
                <a:ext cx="8221162" cy="3747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>
                    <a:sym typeface="Wingdings" panose="05000000000000000000" pitchFamily="2" charset="2"/>
                  </a:rPr>
                  <a:t>Unlike </a:t>
                </a:r>
                <a:r>
                  <a:rPr lang="it-IT" sz="1600" dirty="0" err="1">
                    <a:sym typeface="Wingdings" panose="05000000000000000000" pitchFamily="2" charset="2"/>
                  </a:rPr>
                  <a:t>traditional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cameras</a:t>
                </a:r>
                <a:r>
                  <a:rPr lang="it-IT" sz="1600" dirty="0">
                    <a:sym typeface="Wingdings" panose="05000000000000000000" pitchFamily="2" charset="2"/>
                  </a:rPr>
                  <a:t>, video events </a:t>
                </a:r>
                <a:r>
                  <a:rPr lang="it-IT" sz="1600" dirty="0" err="1">
                    <a:sym typeface="Wingdings" panose="05000000000000000000" pitchFamily="2" charset="2"/>
                  </a:rPr>
                  <a:t>ones</a:t>
                </a:r>
                <a:r>
                  <a:rPr lang="it-IT" sz="1600" dirty="0">
                    <a:sym typeface="Wingdings" panose="05000000000000000000" pitchFamily="2" charset="2"/>
                  </a:rPr>
                  <a:t> work </a:t>
                </a:r>
                <a:r>
                  <a:rPr lang="it-IT" sz="1600" b="1" dirty="0" err="1">
                    <a:sym typeface="Wingdings" panose="05000000000000000000" pitchFamily="2" charset="2"/>
                  </a:rPr>
                  <a:t>asynchronously</a:t>
                </a:r>
                <a:r>
                  <a:rPr lang="it-IT" sz="1600" dirty="0">
                    <a:sym typeface="Wingdings" panose="05000000000000000000" pitchFamily="2" charset="2"/>
                  </a:rPr>
                  <a:t> and </a:t>
                </a:r>
                <a:r>
                  <a:rPr lang="it-IT" sz="1600" dirty="0" err="1">
                    <a:sym typeface="Wingdings" panose="05000000000000000000" pitchFamily="2" charset="2"/>
                  </a:rPr>
                  <a:t>capture</a:t>
                </a:r>
                <a:r>
                  <a:rPr lang="it-IT" sz="1600" dirty="0">
                    <a:sym typeface="Wingdings" panose="05000000000000000000" pitchFamily="2" charset="2"/>
                  </a:rPr>
                  <a:t> the </a:t>
                </a:r>
                <a:r>
                  <a:rPr lang="it-IT" sz="1600" b="1" dirty="0">
                    <a:sym typeface="Wingdings" panose="05000000000000000000" pitchFamily="2" charset="2"/>
                  </a:rPr>
                  <a:t>per-pixel optical </a:t>
                </a:r>
                <a:r>
                  <a:rPr lang="it-IT" sz="1600" b="1" dirty="0" err="1">
                    <a:sym typeface="Wingdings" panose="05000000000000000000" pitchFamily="2" charset="2"/>
                  </a:rPr>
                  <a:t>changes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ym typeface="Wingdings" panose="05000000000000000000" pitchFamily="2" charset="2"/>
                  </a:rPr>
                  <a:t>Don’t</a:t>
                </a:r>
                <a:r>
                  <a:rPr lang="it-IT" sz="1600" dirty="0">
                    <a:sym typeface="Wingdings" panose="05000000000000000000" pitchFamily="2" charset="2"/>
                  </a:rPr>
                  <a:t> output frames </a:t>
                </a:r>
                <a:r>
                  <a:rPr lang="it-IT" sz="1600" dirty="0" err="1">
                    <a:sym typeface="Wingdings" panose="05000000000000000000" pitchFamily="2" charset="2"/>
                  </a:rPr>
                  <a:t>but</a:t>
                </a:r>
                <a:r>
                  <a:rPr lang="it-IT" sz="1600" dirty="0">
                    <a:sym typeface="Wingdings" panose="05000000000000000000" pitchFamily="2" charset="2"/>
                  </a:rPr>
                  <a:t> events </a:t>
                </a:r>
                <a:r>
                  <a:rPr lang="en-US" sz="1600" b="0" i="0" u="none" strike="noStrike" baseline="0" dirty="0"/>
                  <a:t>that are single pixel intensity </a:t>
                </a:r>
                <a:r>
                  <a:rPr lang="it-IT" sz="1600" b="0" i="0" u="none" strike="noStrike" baseline="0" dirty="0" err="1"/>
                  <a:t>changes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0" i="0" u="none" strike="noStrike" baseline="0" dirty="0" err="1"/>
                  <a:t>at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1" i="0" u="none" strike="noStrike" baseline="0" dirty="0" err="1"/>
                  <a:t>microsecond</a:t>
                </a:r>
                <a:r>
                  <a:rPr lang="it-IT" sz="1600" b="1" i="0" u="none" strike="noStrike" baseline="0" dirty="0"/>
                  <a:t> </a:t>
                </a:r>
                <a:r>
                  <a:rPr lang="it-IT" sz="1600" b="1" i="0" u="none" strike="noStrike" baseline="0" dirty="0" err="1"/>
                  <a:t>resolution</a:t>
                </a:r>
                <a:endParaRPr lang="it-IT" sz="1600" b="1" dirty="0"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>
                    <a:sym typeface="Wingdings" panose="05000000000000000000" pitchFamily="2" charset="2"/>
                  </a:rPr>
                  <a:t>An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=(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it-IT" sz="1600" b="1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is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triggered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when</a:t>
                </a:r>
                <a:r>
                  <a:rPr lang="it-IT" sz="1600" dirty="0">
                    <a:sym typeface="Wingdings" panose="05000000000000000000" pitchFamily="2" charset="2"/>
                  </a:rPr>
                  <a:t> the </a:t>
                </a:r>
                <a:r>
                  <a:rPr lang="it-IT" sz="1600" dirty="0" err="1">
                    <a:sym typeface="Wingdings" panose="05000000000000000000" pitchFamily="2" charset="2"/>
                  </a:rPr>
                  <a:t>magnitude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en-US" sz="1600" b="0" i="0" u="none" strike="noStrike" baseline="0" dirty="0"/>
                  <a:t>of the log brightness at pixel</a:t>
                </a:r>
                <a:r>
                  <a:rPr lang="en-US" sz="1600" b="0" i="0" u="none" strike="noStrike" dirty="0"/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1600" b="0" i="0" u="none" strike="noStrike" baseline="0" dirty="0"/>
                  <a:t> 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has changed by more than a threshold </a:t>
                </a:r>
                <a14:m>
                  <m:oMath xmlns:m="http://schemas.openxmlformats.org/officeDocument/2006/math">
                    <m:r>
                      <a:rPr lang="it-IT" sz="1600" b="0" i="1" u="none" strike="noStrike" baseline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sz="16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/>
                  <a:t>since the last event at the same pixel</a:t>
                </a:r>
                <a:r>
                  <a:rPr lang="en-US" sz="1600" b="0" i="0" u="none" strike="noStrike" dirty="0"/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sz="1600" b="0" i="0" u="none" strike="noStrik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pl-PL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pl-PL" sz="16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pl-PL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pl-PL" sz="1600" b="1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pl-PL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 −∆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pl-PL" sz="1600" b="1" i="1">
                          <a:latin typeface="Cambria Math" panose="02040503050406030204" pitchFamily="18" charset="0"/>
                        </a:rPr>
                        <m:t>≥ </m:t>
                      </m:r>
                      <m:sSub>
                        <m:sSubPr>
                          <m:ctrlPr>
                            <a:rPr lang="it-IT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1600" b="0" i="0" u="none" strike="noStrik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b="0" i="0" u="none" strike="noStrike" baseline="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694432E-A6B2-0EF5-BEE9-DF0DA7A3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79271"/>
                <a:ext cx="8221162" cy="3747436"/>
              </a:xfrm>
              <a:prstGeom prst="rect">
                <a:avLst/>
              </a:prstGeom>
              <a:blipFill>
                <a:blip r:embed="rId3"/>
                <a:stretch>
                  <a:fillRect l="-297" r="-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955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38572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170781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Valence and </a:t>
            </a:r>
            <a:r>
              <a:rPr lang="it-IT" sz="3600" b="1" dirty="0" err="1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Arousal</a:t>
            </a:r>
            <a:endParaRPr lang="it-IT" sz="3600" b="1" dirty="0">
              <a:solidFill>
                <a:srgbClr val="004C7F"/>
              </a:solidFill>
              <a:latin typeface="Arial"/>
              <a:ea typeface="Droid Sans" pitchFamily="2"/>
              <a:cs typeface="FreeSans" pitchFamily="2"/>
            </a:endParaRPr>
          </a:p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Estimation</a:t>
            </a: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 for</a:t>
            </a:r>
            <a:b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</a:b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Video Events</a:t>
            </a:r>
            <a:endParaRPr lang="it-IT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298468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7 Aprile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1859011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F2CDD172-1B73-935B-3BE6-A78A053D9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1" b="2531"/>
          <a:stretch/>
        </p:blipFill>
        <p:spPr>
          <a:xfrm>
            <a:off x="2273506" y="794308"/>
            <a:ext cx="4492816" cy="60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Valence and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Arousal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pic>
        <p:nvPicPr>
          <p:cNvPr id="3" name="Picture 2" descr="Sensors | Free Full-Text | Predicting Emotion with Biosignals: A Comparison  of Classification and Regression Models for Estimating Valence and Arousal  Level Using Wearable Sensors">
            <a:extLst>
              <a:ext uri="{FF2B5EF4-FFF2-40B4-BE49-F238E27FC236}">
                <a16:creationId xmlns:a16="http://schemas.microsoft.com/office/drawing/2014/main" id="{DA5123E7-9E3B-A094-F138-F5685FC3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54" y="3752833"/>
            <a:ext cx="3405140" cy="27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649220-47B6-32C1-A4C7-F03F216916DF}"/>
              </a:ext>
            </a:extLst>
          </p:cNvPr>
          <p:cNvSpPr txBox="1"/>
          <p:nvPr/>
        </p:nvSpPr>
        <p:spPr>
          <a:xfrm>
            <a:off x="457171" y="1979271"/>
            <a:ext cx="822116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latin typeface="var(--cxl-lumo-font-secondary)"/>
              </a:rPr>
              <a:t>E</a:t>
            </a:r>
            <a:r>
              <a:rPr lang="en-US" sz="1600" b="0" i="0" dirty="0">
                <a:effectLst/>
                <a:latin typeface="var(--cxl-lumo-font-secondary)"/>
              </a:rPr>
              <a:t>motional experiences can be described by two terms: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var(--cxl-lumo-font-secondary)"/>
              </a:rPr>
              <a:t>VALENCE: </a:t>
            </a:r>
            <a:r>
              <a:rPr lang="en-US" sz="1600" b="0" i="0" dirty="0">
                <a:effectLst/>
                <a:latin typeface="var(--cxl-lumo-font-secondary)"/>
              </a:rPr>
              <a:t>a scale that measures the positive or negative affectivity</a:t>
            </a:r>
            <a:r>
              <a:rPr lang="en-US" sz="1600" dirty="0">
                <a:latin typeface="var(--cxl-lumo-font-secondary)"/>
              </a:rPr>
              <a:t> (so</a:t>
            </a:r>
            <a:r>
              <a:rPr lang="en-US" sz="1600" b="0" i="0" dirty="0">
                <a:effectLst/>
                <a:latin typeface="var(--cxl-lumo-font-secondary)"/>
              </a:rPr>
              <a:t> the pleasantness or unpleasantness of something)</a:t>
            </a:r>
            <a:endParaRPr lang="en-US" sz="1600" b="1" i="0" dirty="0">
              <a:effectLst/>
              <a:latin typeface="var(--cxl-lumo-font-secondary)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var(--cxl-lumo-font-secondary)"/>
              </a:rPr>
              <a:t>AROUSAL: </a:t>
            </a:r>
            <a:r>
              <a:rPr lang="en-US" sz="1600" b="0" i="0" dirty="0">
                <a:effectLst/>
                <a:latin typeface="var(--cxl-lumo-font-secondary)"/>
              </a:rPr>
              <a:t>is a measure of how calming or exciting the information is</a:t>
            </a:r>
            <a:endParaRPr lang="en-US" sz="1600" dirty="0">
              <a:latin typeface="var(--cxl-lumo-font-secondary)"/>
            </a:endParaRPr>
          </a:p>
        </p:txBody>
      </p:sp>
    </p:spTree>
    <p:extLst>
      <p:ext uri="{BB962C8B-B14F-4D97-AF65-F5344CB8AC3E}">
        <p14:creationId xmlns:p14="http://schemas.microsoft.com/office/powerpoint/2010/main" val="107708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0E8036-1E4E-045F-7E78-0D7BEDB70BFD}"/>
              </a:ext>
            </a:extLst>
          </p:cNvPr>
          <p:cNvSpPr txBox="1"/>
          <p:nvPr/>
        </p:nvSpPr>
        <p:spPr>
          <a:xfrm>
            <a:off x="520860" y="1707266"/>
            <a:ext cx="8316411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In </a:t>
            </a:r>
            <a:r>
              <a:rPr lang="it-IT" sz="1600" dirty="0" err="1"/>
              <a:t>order</a:t>
            </a:r>
            <a:r>
              <a:rPr lang="it-IT" sz="1600" dirty="0"/>
              <a:t> to estimate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r>
              <a:rPr lang="it-IT" sz="1600" dirty="0"/>
              <a:t> on video events, first of </a:t>
            </a:r>
            <a:r>
              <a:rPr lang="it-IT" sz="1600" dirty="0" err="1"/>
              <a:t>all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b="1" dirty="0" err="1"/>
              <a:t>generated</a:t>
            </a:r>
            <a:r>
              <a:rPr lang="it-IT" sz="1600" b="1" dirty="0"/>
              <a:t> the events </a:t>
            </a:r>
            <a:r>
              <a:rPr lang="it-IT" sz="1600" dirty="0" err="1"/>
              <a:t>starting</a:t>
            </a:r>
            <a:r>
              <a:rPr lang="it-IT" sz="1600" dirty="0"/>
              <a:t> from RGB </a:t>
            </a:r>
            <a:r>
              <a:rPr lang="it-IT" sz="1600" dirty="0" err="1"/>
              <a:t>videos</a:t>
            </a:r>
            <a:endParaRPr lang="it-I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Then</a:t>
            </a:r>
            <a:r>
              <a:rPr lang="it-IT" sz="1600" dirty="0"/>
              <a:t>,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b="1" dirty="0" err="1"/>
              <a:t>implemented</a:t>
            </a:r>
            <a:r>
              <a:rPr lang="it-IT" sz="1600" b="1" dirty="0"/>
              <a:t> a model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given</a:t>
            </a:r>
            <a:r>
              <a:rPr lang="it-IT" sz="1600" dirty="0"/>
              <a:t> an input video event,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returns</a:t>
            </a:r>
            <a:r>
              <a:rPr lang="it-IT" sz="1600" dirty="0"/>
              <a:t> an estimate of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r>
              <a:rPr lang="it-IT" sz="1600" dirty="0"/>
              <a:t> on </a:t>
            </a:r>
            <a:r>
              <a:rPr lang="it-IT" sz="1600" dirty="0" err="1"/>
              <a:t>this</a:t>
            </a:r>
            <a:r>
              <a:rPr lang="it-IT" sz="1600" dirty="0"/>
              <a:t> one  </a:t>
            </a:r>
            <a:r>
              <a:rPr lang="it-IT" sz="1600" b="1" dirty="0"/>
              <a:t> </a:t>
            </a: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204954-CC17-C0AE-D7CC-61E316AA8D6E}"/>
              </a:ext>
            </a:extLst>
          </p:cNvPr>
          <p:cNvSpPr txBox="1"/>
          <p:nvPr/>
        </p:nvSpPr>
        <p:spPr>
          <a:xfrm>
            <a:off x="457171" y="391782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Main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Tools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BF7328-9F09-0135-01A0-B028716B99AE}"/>
              </a:ext>
            </a:extLst>
          </p:cNvPr>
          <p:cNvSpPr txBox="1"/>
          <p:nvPr/>
        </p:nvSpPr>
        <p:spPr>
          <a:xfrm>
            <a:off x="457172" y="4447204"/>
            <a:ext cx="2535894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ESIM Simulator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PyTorch</a:t>
            </a:r>
            <a:r>
              <a:rPr lang="it-IT" sz="1600" b="1" dirty="0"/>
              <a:t> </a:t>
            </a:r>
            <a:r>
              <a:rPr lang="it-IT" sz="1600" dirty="0"/>
              <a:t>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CUDA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TensorBoard</a:t>
            </a:r>
            <a:endParaRPr lang="it-IT" sz="1600" b="1" dirty="0"/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</p:txBody>
      </p:sp>
      <p:pic>
        <p:nvPicPr>
          <p:cNvPr id="7" name="Picture 2" descr="Python (programming language) - Wikipedia">
            <a:extLst>
              <a:ext uri="{FF2B5EF4-FFF2-40B4-BE49-F238E27FC236}">
                <a16:creationId xmlns:a16="http://schemas.microsoft.com/office/drawing/2014/main" id="{6293309C-93A8-136E-C7CB-339D8E73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866" y="4260731"/>
            <a:ext cx="812128" cy="8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acebook and Microsoft launch PyTorch Enterprise Support Program |  VentureBeat">
            <a:extLst>
              <a:ext uri="{FF2B5EF4-FFF2-40B4-BE49-F238E27FC236}">
                <a16:creationId xmlns:a16="http://schemas.microsoft.com/office/drawing/2014/main" id="{F914AA57-AAEF-C00B-2EB1-115A484A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555" y="5439709"/>
            <a:ext cx="2127381" cy="106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uda · GitHub Topics · GitHub">
            <a:extLst>
              <a:ext uri="{FF2B5EF4-FFF2-40B4-BE49-F238E27FC236}">
                <a16:creationId xmlns:a16="http://schemas.microsoft.com/office/drawing/2014/main" id="{E5CBAE6A-6344-A51B-6AE3-94AC0882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8" t="9069" r="27442" b="8760"/>
          <a:stretch/>
        </p:blipFill>
        <p:spPr bwMode="auto">
          <a:xfrm>
            <a:off x="5882986" y="3532898"/>
            <a:ext cx="1392865" cy="149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nsorBoard | TensorFlow">
            <a:extLst>
              <a:ext uri="{FF2B5EF4-FFF2-40B4-BE49-F238E27FC236}">
                <a16:creationId xmlns:a16="http://schemas.microsoft.com/office/drawing/2014/main" id="{BC940313-FE62-85E2-795B-AC00827F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18" y="4738335"/>
            <a:ext cx="2388782" cy="13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84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Dataset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AFEW-VA Dataset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3F710D-DDDF-FC42-6671-64F41F0B4D36}"/>
              </a:ext>
            </a:extLst>
          </p:cNvPr>
          <p:cNvSpPr txBox="1"/>
          <p:nvPr/>
        </p:nvSpPr>
        <p:spPr>
          <a:xfrm>
            <a:off x="457171" y="1979271"/>
            <a:ext cx="8221162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Collection of </a:t>
            </a:r>
            <a:r>
              <a:rPr lang="en-US" sz="1600" b="1" dirty="0"/>
              <a:t>600 RGB videos </a:t>
            </a:r>
            <a:r>
              <a:rPr lang="en-US" sz="1600" dirty="0"/>
              <a:t>extracted from features films</a:t>
            </a:r>
            <a:endParaRPr lang="en-US" sz="1600" dirty="0">
              <a:solidFill>
                <a:srgbClr val="222222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</a:rPr>
              <a:t>Each video contains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per-frame annotations levels of valence and arousal </a:t>
            </a:r>
            <a:r>
              <a:rPr lang="en-US" sz="1600" dirty="0">
                <a:solidFill>
                  <a:srgbClr val="222222"/>
                </a:solidFill>
              </a:rPr>
              <a:t>(which are discrete values in the </a:t>
            </a:r>
            <a:r>
              <a:rPr lang="en-US" sz="1600" b="1" dirty="0">
                <a:solidFill>
                  <a:srgbClr val="222222"/>
                </a:solidFill>
              </a:rPr>
              <a:t>range of -10 to 10</a:t>
            </a:r>
            <a:r>
              <a:rPr lang="en-US" sz="1600" dirty="0">
                <a:solidFill>
                  <a:srgbClr val="222222"/>
                </a:solidFill>
              </a:rPr>
              <a:t>)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</a:rPr>
              <a:t> along with </a:t>
            </a:r>
            <a:r>
              <a:rPr lang="en-US" sz="1600" b="1" i="0" u="none" strike="noStrike" dirty="0">
                <a:solidFill>
                  <a:srgbClr val="222222"/>
                </a:solidFill>
                <a:effectLst/>
              </a:rPr>
              <a:t>per-frame annotations of 68 facial landmarks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Videos range from around 10 frames to longer clips (more than 120 frames); in total, there are 30,000 frames in the entire dataset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802CC6E-945B-6CF4-51BE-AC65312C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6" y="4140677"/>
            <a:ext cx="4910593" cy="232571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6C3B4B-F527-852F-25E2-397C0BB92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84" y="3668698"/>
            <a:ext cx="2720259" cy="25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3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53509F-4194-AB4B-B5D5-78D5E22740E3}"/>
              </a:ext>
            </a:extLst>
          </p:cNvPr>
          <p:cNvSpPr txBox="1"/>
          <p:nvPr/>
        </p:nvSpPr>
        <p:spPr>
          <a:xfrm>
            <a:off x="457171" y="1979271"/>
            <a:ext cx="822116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First of all, we </a:t>
            </a:r>
            <a:r>
              <a:rPr lang="en-US" sz="1600" b="1" dirty="0"/>
              <a:t>cropped each frame </a:t>
            </a:r>
            <a:r>
              <a:rPr lang="en-US" sz="1600" dirty="0"/>
              <a:t>of the RGB videos around the subject’s face (thanks to the facial landmarks provided by AFEW-VA dataset) to make them squared of </a:t>
            </a:r>
            <a:r>
              <a:rPr lang="en-US" sz="1600" b="1" dirty="0"/>
              <a:t>size 200x200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After that, we also applied an </a:t>
            </a:r>
            <a:r>
              <a:rPr lang="en-US" sz="1600" b="1" dirty="0"/>
              <a:t>image rotation </a:t>
            </a:r>
            <a:r>
              <a:rPr lang="en-US" sz="1600" dirty="0"/>
              <a:t>on each cropped frame in order to make all the faces in the dataset oriented in the same way, i.e. faced to the camera</a:t>
            </a: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F843961-313B-2312-FA51-65F5A00D60E3}"/>
              </a:ext>
            </a:extLst>
          </p:cNvPr>
          <p:cNvGrpSpPr/>
          <p:nvPr/>
        </p:nvGrpSpPr>
        <p:grpSpPr>
          <a:xfrm>
            <a:off x="1608473" y="3833629"/>
            <a:ext cx="5726520" cy="2675294"/>
            <a:chOff x="1540833" y="3791099"/>
            <a:chExt cx="5726520" cy="2675294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7E659B1-8E73-9EBE-EC52-2534A85C0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833" y="3791099"/>
              <a:ext cx="2729024" cy="218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DEEEF52-D7FA-A5BF-8DD6-60205F16B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388" y="4476235"/>
              <a:ext cx="758062" cy="758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ccia a destra 40">
              <a:extLst>
                <a:ext uri="{FF2B5EF4-FFF2-40B4-BE49-F238E27FC236}">
                  <a16:creationId xmlns:a16="http://schemas.microsoft.com/office/drawing/2014/main" id="{FD1A3F06-DBDA-D2D6-26C1-CDA45D4DEA38}"/>
                </a:ext>
              </a:extLst>
            </p:cNvPr>
            <p:cNvSpPr/>
            <p:nvPr/>
          </p:nvSpPr>
          <p:spPr>
            <a:xfrm>
              <a:off x="4787310" y="4476235"/>
              <a:ext cx="608713" cy="81294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C5B9193A-0926-E5B1-35B7-CB9CC5656B58}"/>
                </a:ext>
              </a:extLst>
            </p:cNvPr>
            <p:cNvSpPr/>
            <p:nvPr/>
          </p:nvSpPr>
          <p:spPr>
            <a:xfrm>
              <a:off x="1540833" y="3801731"/>
              <a:ext cx="2729024" cy="21832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CC103C87-C333-83B6-A8B2-D204CF6460BC}"/>
                </a:ext>
              </a:extLst>
            </p:cNvPr>
            <p:cNvSpPr/>
            <p:nvPr/>
          </p:nvSpPr>
          <p:spPr>
            <a:xfrm>
              <a:off x="5836388" y="4476236"/>
              <a:ext cx="758062" cy="75806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77F3DCF2-294C-9206-2068-FA061E597C97}"/>
                </a:ext>
              </a:extLst>
            </p:cNvPr>
            <p:cNvSpPr txBox="1"/>
            <p:nvPr/>
          </p:nvSpPr>
          <p:spPr>
            <a:xfrm>
              <a:off x="2046332" y="6127839"/>
              <a:ext cx="23338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rgbClr val="FF0000"/>
                  </a:solidFill>
                </a:rPr>
                <a:t>ORIGINAL FRAME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6A4A957-3779-E4AE-B6F4-88C2E1A75857}"/>
                </a:ext>
              </a:extLst>
            </p:cNvPr>
            <p:cNvSpPr txBox="1"/>
            <p:nvPr/>
          </p:nvSpPr>
          <p:spPr>
            <a:xfrm>
              <a:off x="5260949" y="5385836"/>
              <a:ext cx="20064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>
                  <a:solidFill>
                    <a:srgbClr val="00B0F0"/>
                  </a:solidFill>
                </a:rPr>
                <a:t>CROPPED AND </a:t>
              </a:r>
              <a:br>
                <a:rPr lang="it-IT" sz="1600" b="1" dirty="0">
                  <a:solidFill>
                    <a:srgbClr val="00B0F0"/>
                  </a:solidFill>
                </a:rPr>
              </a:br>
              <a:r>
                <a:rPr lang="it-IT" sz="1600" b="1" dirty="0">
                  <a:solidFill>
                    <a:srgbClr val="00B0F0"/>
                  </a:solidFill>
                </a:rPr>
                <a:t>ROTATED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5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D53509F-4194-AB4B-B5D5-78D5E22740E3}"/>
                  </a:ext>
                </a:extLst>
              </p:cNvPr>
              <p:cNvSpPr txBox="1"/>
              <p:nvPr/>
            </p:nvSpPr>
            <p:spPr>
              <a:xfrm>
                <a:off x="457171" y="1979271"/>
                <a:ext cx="8221162" cy="227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Since the goal was to estimate VA on video events and AFEW-VA dataset contains RGB video, we generated synthetic events for each video, through the </a:t>
                </a:r>
                <a:r>
                  <a:rPr lang="en-US" sz="1600" b="1" dirty="0"/>
                  <a:t>ESIM Simulator </a:t>
                </a:r>
                <a:r>
                  <a:rPr lang="en-US" sz="1600" dirty="0"/>
                  <a:t>tool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Events require </a:t>
                </a:r>
                <a:r>
                  <a:rPr lang="en-US" sz="1600" b="1" dirty="0"/>
                  <a:t>high temporal resolution </a:t>
                </a:r>
                <a:r>
                  <a:rPr lang="en-US" sz="1600" dirty="0">
                    <a:sym typeface="Wingdings" panose="05000000000000000000" pitchFamily="2" charset="2"/>
                  </a:rPr>
                  <a:t> ESIM applies </a:t>
                </a:r>
                <a:r>
                  <a:rPr lang="en-US" sz="1600" b="1" dirty="0">
                    <a:sym typeface="Wingdings" panose="05000000000000000000" pitchFamily="2" charset="2"/>
                  </a:rPr>
                  <a:t>frame </a:t>
                </a:r>
                <a:r>
                  <a:rPr lang="en-US" sz="1600" b="1" dirty="0" err="1">
                    <a:sym typeface="Wingdings" panose="05000000000000000000" pitchFamily="2" charset="2"/>
                  </a:rPr>
                  <a:t>upsampling</a:t>
                </a:r>
                <a:r>
                  <a:rPr lang="en-US" sz="1600" dirty="0">
                    <a:sym typeface="Wingdings" panose="05000000000000000000" pitchFamily="2" charset="2"/>
                  </a:rPr>
                  <a:t>, with a frame interpolation technique that generates, for each pair of consecutive frames,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equally spaced intermediate frames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Clearly, this requires to </a:t>
                </a:r>
                <a:r>
                  <a:rPr lang="en-US" sz="1600" b="1" dirty="0"/>
                  <a:t>properly labeled each intermediate frame of the video events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D53509F-4194-AB4B-B5D5-78D5E2274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79271"/>
                <a:ext cx="8221162" cy="2270109"/>
              </a:xfrm>
              <a:prstGeom prst="rect">
                <a:avLst/>
              </a:prstGeom>
              <a:blipFill>
                <a:blip r:embed="rId3"/>
                <a:stretch>
                  <a:fillRect l="-297" r="-593" b="-26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42899E0F-81F8-2601-3F77-13C30F7A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916" y="4361517"/>
            <a:ext cx="6267671" cy="22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6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pic>
        <p:nvPicPr>
          <p:cNvPr id="3" name="video (2)">
            <a:hlinkClick r:id="" action="ppaction://media"/>
            <a:extLst>
              <a:ext uri="{FF2B5EF4-FFF2-40B4-BE49-F238E27FC236}">
                <a16:creationId xmlns:a16="http://schemas.microsoft.com/office/drawing/2014/main" id="{B0C8FCF6-A970-D181-D588-7A298605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85674" y="2454438"/>
            <a:ext cx="3582822" cy="2931399"/>
          </a:xfrm>
          <a:prstGeom prst="rect">
            <a:avLst/>
          </a:prstGeom>
        </p:spPr>
      </p:pic>
      <p:pic>
        <p:nvPicPr>
          <p:cNvPr id="4" name="video (1)">
            <a:hlinkClick r:id="" action="ppaction://media"/>
            <a:extLst>
              <a:ext uri="{FF2B5EF4-FFF2-40B4-BE49-F238E27FC236}">
                <a16:creationId xmlns:a16="http://schemas.microsoft.com/office/drawing/2014/main" id="{7E5DC2FB-8F7F-E95D-7C24-C6DD68E227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9638" y="2454438"/>
            <a:ext cx="3664248" cy="29313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9BB85C-208C-BD19-E67E-8DBB1A162828}"/>
              </a:ext>
            </a:extLst>
          </p:cNvPr>
          <p:cNvSpPr txBox="1"/>
          <p:nvPr/>
        </p:nvSpPr>
        <p:spPr>
          <a:xfrm>
            <a:off x="1238542" y="5526493"/>
            <a:ext cx="22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</a:rPr>
              <a:t>ORIGINAL RGB VIDEO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14330F-867C-7E9E-BB2F-1C0714F23682}"/>
              </a:ext>
            </a:extLst>
          </p:cNvPr>
          <p:cNvSpPr txBox="1"/>
          <p:nvPr/>
        </p:nvSpPr>
        <p:spPr>
          <a:xfrm>
            <a:off x="5443865" y="5514335"/>
            <a:ext cx="22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004C7F"/>
                </a:solidFill>
              </a:rPr>
              <a:t>UPSAMPLED VIDEO</a:t>
            </a:r>
          </a:p>
        </p:txBody>
      </p:sp>
    </p:spTree>
    <p:extLst>
      <p:ext uri="{BB962C8B-B14F-4D97-AF65-F5344CB8AC3E}">
        <p14:creationId xmlns:p14="http://schemas.microsoft.com/office/powerpoint/2010/main" val="185957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plate_unif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_unifi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6976E7BF1AE9438D0BDA87591835B5" ma:contentTypeVersion="2" ma:contentTypeDescription="Create a new document." ma:contentTypeScope="" ma:versionID="cec02cb4319bf745ad8529b6ba0ad744">
  <xsd:schema xmlns:xsd="http://www.w3.org/2001/XMLSchema" xmlns:xs="http://www.w3.org/2001/XMLSchema" xmlns:p="http://schemas.microsoft.com/office/2006/metadata/properties" xmlns:ns3="df7c9fda-53f4-4e50-822d-81e8c90f68aa" targetNamespace="http://schemas.microsoft.com/office/2006/metadata/properties" ma:root="true" ma:fieldsID="9f7f6146777f9446872a7cd375f594a4" ns3:_="">
    <xsd:import namespace="df7c9fda-53f4-4e50-822d-81e8c90f68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c9fda-53f4-4e50-822d-81e8c90f6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EAF64A-B721-41BB-8543-E2FFC5F6CE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CE847D-6061-46A4-BB68-4B08FBD43FD1}">
  <ds:schemaRefs>
    <ds:schemaRef ds:uri="df7c9fda-53f4-4e50-822d-81e8c90f68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7F04770-D73E-42AC-8E7D-D7326738FD4A}">
  <ds:schemaRefs>
    <ds:schemaRef ds:uri="df7c9fda-53f4-4e50-822d-81e8c90f68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Unifi</Template>
  <TotalTime>3830</TotalTime>
  <Words>1434</Words>
  <Application>Microsoft Office PowerPoint</Application>
  <PresentationFormat>Presentazione su schermo (4:3)</PresentationFormat>
  <Paragraphs>218</Paragraphs>
  <Slides>32</Slides>
  <Notes>32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Arial</vt:lpstr>
      <vt:lpstr>Arial Black</vt:lpstr>
      <vt:lpstr>Calibri</vt:lpstr>
      <vt:lpstr>Cambria Math</vt:lpstr>
      <vt:lpstr>Times New Roman</vt:lpstr>
      <vt:lpstr>var(--cxl-lumo-font-secondary)</vt:lpstr>
      <vt:lpstr>template_unifi</vt:lpstr>
      <vt:lpstr>template_unifi1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GC</dc:creator>
  <cp:lastModifiedBy>Giulia Bertazzini</cp:lastModifiedBy>
  <cp:revision>63</cp:revision>
  <dcterms:created xsi:type="dcterms:W3CDTF">2014-01-08T11:46:39Z</dcterms:created>
  <dcterms:modified xsi:type="dcterms:W3CDTF">2023-03-30T16:06:04Z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0x0101002E6976E7BF1AE9438D0BDA87591835B5</vt:lpwstr>
  </property>
</Properties>
</file>